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tags/tag16.xml" ContentType="application/vnd.openxmlformats-officedocument.presentationml.tags+xml"/>
  <Override PartName="/ppt/notesSlides/notesSlide9.xml" ContentType="application/vnd.openxmlformats-officedocument.presentationml.notesSlide+xml"/>
  <Override PartName="/ppt/tags/tag17.xml" ContentType="application/vnd.openxmlformats-officedocument.presentationml.tags+xml"/>
  <Override PartName="/ppt/notesSlides/notesSlide10.xml" ContentType="application/vnd.openxmlformats-officedocument.presentationml.notesSlide+xml"/>
  <Override PartName="/ppt/tags/tag18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631" r:id="rId2"/>
    <p:sldId id="706" r:id="rId3"/>
    <p:sldId id="707" r:id="rId4"/>
    <p:sldId id="708" r:id="rId5"/>
    <p:sldId id="709" r:id="rId6"/>
    <p:sldId id="712" r:id="rId7"/>
    <p:sldId id="713" r:id="rId8"/>
    <p:sldId id="714" r:id="rId9"/>
    <p:sldId id="693" r:id="rId10"/>
    <p:sldId id="710" r:id="rId11"/>
    <p:sldId id="711" r:id="rId12"/>
  </p:sldIdLst>
  <p:sldSz cx="12192000" cy="6858000"/>
  <p:notesSz cx="9144000" cy="6858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72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2F2F2"/>
    <a:srgbClr val="FBE5D6"/>
    <a:srgbClr val="C00000"/>
    <a:srgbClr val="E6E6E6"/>
    <a:srgbClr val="0000FF"/>
    <a:srgbClr val="FCECE8"/>
    <a:srgbClr val="F8D7CD"/>
    <a:srgbClr val="1A5B96"/>
    <a:srgbClr val="628622"/>
    <a:srgbClr val="ED5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60" autoAdjust="0"/>
    <p:restoredTop sz="88457" autoAdjust="0"/>
  </p:normalViewPr>
  <p:slideViewPr>
    <p:cSldViewPr snapToGrid="0">
      <p:cViewPr varScale="1">
        <p:scale>
          <a:sx n="51" d="100"/>
          <a:sy n="51" d="100"/>
        </p:scale>
        <p:origin x="43" y="533"/>
      </p:cViewPr>
      <p:guideLst>
        <p:guide orient="horz" pos="2137"/>
        <p:guide pos="72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04" y="108"/>
      </p:cViewPr>
      <p:guideLst/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6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600"/>
            </a:lvl1pPr>
          </a:lstStyle>
          <a:p>
            <a:fld id="{ECCC5FCC-7B57-4E25-B3C0-9BE4E8CE7B56}" type="datetimeFigureOut">
              <a:rPr lang="zh-CN" altLang="en-US" smtClean="0"/>
              <a:t>2023/12/26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6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600"/>
            </a:lvl1pPr>
          </a:lstStyle>
          <a:p>
            <a:fld id="{ACEF926C-0154-4B35-9972-79DBD51E45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</p:spPr>
      </p:sp>
      <p:sp>
        <p:nvSpPr>
          <p:cNvPr id="6" name="备注占位符 5"/>
          <p:cNvSpPr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8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898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04DD46-1083-4624-9BD3-F550993EB1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90204" pitchFamily="34" charset="0"/>
                <a:ea typeface="宋体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9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59005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898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04DD46-1083-4624-9BD3-F550993EB1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90204" pitchFamily="34" charset="0"/>
                <a:ea typeface="宋体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9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0457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898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04DD46-1083-4624-9BD3-F550993EB1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90204" pitchFamily="34" charset="0"/>
                <a:ea typeface="宋体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9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486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898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04DD46-1083-4624-9BD3-F550993EB1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90204" pitchFamily="34" charset="0"/>
                <a:ea typeface="宋体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9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9247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898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04DD46-1083-4624-9BD3-F550993EB1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90204" pitchFamily="34" charset="0"/>
                <a:ea typeface="宋体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9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6621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898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04DD46-1083-4624-9BD3-F550993EB1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90204" pitchFamily="34" charset="0"/>
                <a:ea typeface="宋体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9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304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898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04DD46-1083-4624-9BD3-F550993EB1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90204" pitchFamily="34" charset="0"/>
                <a:ea typeface="宋体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9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1185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898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04DD46-1083-4624-9BD3-F550993EB1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90204" pitchFamily="34" charset="0"/>
                <a:ea typeface="宋体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9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3248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898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04DD46-1083-4624-9BD3-F550993EB1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90204" pitchFamily="34" charset="0"/>
                <a:ea typeface="宋体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9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9934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898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04DD46-1083-4624-9BD3-F550993EB1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90204" pitchFamily="34" charset="0"/>
                <a:ea typeface="宋体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9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7282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/>
        </p:nvCxnSpPr>
        <p:spPr>
          <a:xfrm>
            <a:off x="0" y="688000"/>
            <a:ext cx="12195173" cy="0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49" b="35678"/>
          <a:stretch>
            <a:fillRect/>
          </a:stretch>
        </p:blipFill>
        <p:spPr>
          <a:xfrm>
            <a:off x="0" y="6138000"/>
            <a:ext cx="1554284" cy="720000"/>
          </a:xfrm>
          <a:prstGeom prst="rect">
            <a:avLst/>
          </a:prstGeom>
        </p:spPr>
      </p:pic>
      <p:sp>
        <p:nvSpPr>
          <p:cNvPr id="16" name="矩形 4"/>
          <p:cNvSpPr/>
          <p:nvPr userDrawn="1"/>
        </p:nvSpPr>
        <p:spPr>
          <a:xfrm>
            <a:off x="9350378" y="-2974"/>
            <a:ext cx="2841622" cy="690973"/>
          </a:xfrm>
          <a:custGeom>
            <a:avLst/>
            <a:gdLst>
              <a:gd name="connsiteX0" fmla="*/ 0 w 2599349"/>
              <a:gd name="connsiteY0" fmla="*/ 0 h 1182812"/>
              <a:gd name="connsiteX1" fmla="*/ 2599349 w 2599349"/>
              <a:gd name="connsiteY1" fmla="*/ 0 h 1182812"/>
              <a:gd name="connsiteX2" fmla="*/ 2599349 w 2599349"/>
              <a:gd name="connsiteY2" fmla="*/ 1182812 h 1182812"/>
              <a:gd name="connsiteX3" fmla="*/ 0 w 2599349"/>
              <a:gd name="connsiteY3" fmla="*/ 1182812 h 1182812"/>
              <a:gd name="connsiteX4" fmla="*/ 0 w 2599349"/>
              <a:gd name="connsiteY4" fmla="*/ 0 h 1182812"/>
              <a:gd name="connsiteX0-1" fmla="*/ 711200 w 3310549"/>
              <a:gd name="connsiteY0-2" fmla="*/ 0 h 1226354"/>
              <a:gd name="connsiteX1-3" fmla="*/ 3310549 w 3310549"/>
              <a:gd name="connsiteY1-4" fmla="*/ 0 h 1226354"/>
              <a:gd name="connsiteX2-5" fmla="*/ 3310549 w 3310549"/>
              <a:gd name="connsiteY2-6" fmla="*/ 1182812 h 1226354"/>
              <a:gd name="connsiteX3-7" fmla="*/ 0 w 3310549"/>
              <a:gd name="connsiteY3-8" fmla="*/ 1226354 h 1226354"/>
              <a:gd name="connsiteX4-9" fmla="*/ 711200 w 3310549"/>
              <a:gd name="connsiteY4-10" fmla="*/ 0 h 1226354"/>
              <a:gd name="connsiteX0-11" fmla="*/ 720725 w 3320074"/>
              <a:gd name="connsiteY0-12" fmla="*/ 0 h 1197779"/>
              <a:gd name="connsiteX1-13" fmla="*/ 3320074 w 3320074"/>
              <a:gd name="connsiteY1-14" fmla="*/ 0 h 1197779"/>
              <a:gd name="connsiteX2-15" fmla="*/ 3320074 w 3320074"/>
              <a:gd name="connsiteY2-16" fmla="*/ 1182812 h 1197779"/>
              <a:gd name="connsiteX3-17" fmla="*/ 0 w 3320074"/>
              <a:gd name="connsiteY3-18" fmla="*/ 1197779 h 1197779"/>
              <a:gd name="connsiteX4-19" fmla="*/ 720725 w 3320074"/>
              <a:gd name="connsiteY4-20" fmla="*/ 0 h 1197779"/>
              <a:gd name="connsiteX0-21" fmla="*/ 800907 w 3400256"/>
              <a:gd name="connsiteY0-22" fmla="*/ 0 h 1197779"/>
              <a:gd name="connsiteX1-23" fmla="*/ 3400256 w 3400256"/>
              <a:gd name="connsiteY1-24" fmla="*/ 0 h 1197779"/>
              <a:gd name="connsiteX2-25" fmla="*/ 3400256 w 3400256"/>
              <a:gd name="connsiteY2-26" fmla="*/ 1182812 h 1197779"/>
              <a:gd name="connsiteX3-27" fmla="*/ 0 w 3400256"/>
              <a:gd name="connsiteY3-28" fmla="*/ 1197779 h 1197779"/>
              <a:gd name="connsiteX4-29" fmla="*/ 800907 w 3400256"/>
              <a:gd name="connsiteY4-30" fmla="*/ 0 h 1197779"/>
              <a:gd name="connsiteX0-31" fmla="*/ 680750 w 3400256"/>
              <a:gd name="connsiteY0-32" fmla="*/ 0 h 1197779"/>
              <a:gd name="connsiteX1-33" fmla="*/ 3400256 w 3400256"/>
              <a:gd name="connsiteY1-34" fmla="*/ 0 h 1197779"/>
              <a:gd name="connsiteX2-35" fmla="*/ 3400256 w 3400256"/>
              <a:gd name="connsiteY2-36" fmla="*/ 1182812 h 1197779"/>
              <a:gd name="connsiteX3-37" fmla="*/ 0 w 3400256"/>
              <a:gd name="connsiteY3-38" fmla="*/ 1197779 h 1197779"/>
              <a:gd name="connsiteX4-39" fmla="*/ 680750 w 3400256"/>
              <a:gd name="connsiteY4-40" fmla="*/ 0 h 1197779"/>
              <a:gd name="connsiteX0-41" fmla="*/ 706575 w 3400256"/>
              <a:gd name="connsiteY0-42" fmla="*/ 0 h 1197779"/>
              <a:gd name="connsiteX1-43" fmla="*/ 3400256 w 3400256"/>
              <a:gd name="connsiteY1-44" fmla="*/ 0 h 1197779"/>
              <a:gd name="connsiteX2-45" fmla="*/ 3400256 w 3400256"/>
              <a:gd name="connsiteY2-46" fmla="*/ 1182812 h 1197779"/>
              <a:gd name="connsiteX3-47" fmla="*/ 0 w 3400256"/>
              <a:gd name="connsiteY3-48" fmla="*/ 1197779 h 1197779"/>
              <a:gd name="connsiteX4-49" fmla="*/ 706575 w 3400256"/>
              <a:gd name="connsiteY4-50" fmla="*/ 0 h 1197779"/>
              <a:gd name="connsiteX0-51" fmla="*/ 264806 w 3400256"/>
              <a:gd name="connsiteY0-52" fmla="*/ 16934 h 1197779"/>
              <a:gd name="connsiteX1-53" fmla="*/ 3400256 w 3400256"/>
              <a:gd name="connsiteY1-54" fmla="*/ 0 h 1197779"/>
              <a:gd name="connsiteX2-55" fmla="*/ 3400256 w 3400256"/>
              <a:gd name="connsiteY2-56" fmla="*/ 1182812 h 1197779"/>
              <a:gd name="connsiteX3-57" fmla="*/ 0 w 3400256"/>
              <a:gd name="connsiteY3-58" fmla="*/ 1197779 h 1197779"/>
              <a:gd name="connsiteX4-59" fmla="*/ 264806 w 3400256"/>
              <a:gd name="connsiteY4-60" fmla="*/ 16934 h 1197779"/>
              <a:gd name="connsiteX0-61" fmla="*/ 411707 w 3400256"/>
              <a:gd name="connsiteY0-62" fmla="*/ 0 h 1202955"/>
              <a:gd name="connsiteX1-63" fmla="*/ 3400256 w 3400256"/>
              <a:gd name="connsiteY1-64" fmla="*/ 5176 h 1202955"/>
              <a:gd name="connsiteX2-65" fmla="*/ 3400256 w 3400256"/>
              <a:gd name="connsiteY2-66" fmla="*/ 1187988 h 1202955"/>
              <a:gd name="connsiteX3-67" fmla="*/ 0 w 3400256"/>
              <a:gd name="connsiteY3-68" fmla="*/ 1202955 h 1202955"/>
              <a:gd name="connsiteX4-69" fmla="*/ 411707 w 3400256"/>
              <a:gd name="connsiteY4-70" fmla="*/ 0 h 12029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400256" h="1202955">
                <a:moveTo>
                  <a:pt x="411707" y="0"/>
                </a:moveTo>
                <a:lnTo>
                  <a:pt x="3400256" y="5176"/>
                </a:lnTo>
                <a:lnTo>
                  <a:pt x="3400256" y="1187988"/>
                </a:lnTo>
                <a:lnTo>
                  <a:pt x="0" y="1202955"/>
                </a:lnTo>
                <a:lnTo>
                  <a:pt x="411707" y="0"/>
                </a:lnTo>
                <a:close/>
              </a:path>
            </a:pathLst>
          </a:custGeom>
          <a:solidFill>
            <a:srgbClr val="C00000"/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149" b="35678"/>
          <a:stretch>
            <a:fillRect/>
          </a:stretch>
        </p:blipFill>
        <p:spPr>
          <a:xfrm flipH="1">
            <a:off x="10637716" y="6138000"/>
            <a:ext cx="1554284" cy="72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00" y="81512"/>
            <a:ext cx="522000" cy="522000"/>
          </a:xfrm>
          <a:prstGeom prst="rect">
            <a:avLst/>
          </a:prstGeom>
          <a:effectLst/>
        </p:spPr>
      </p:pic>
      <p:pic>
        <p:nvPicPr>
          <p:cNvPr id="8" name="图片 7" descr="未标题-6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7"/>
          <a:srcRect r="63286"/>
          <a:stretch/>
        </p:blipFill>
        <p:spPr>
          <a:xfrm>
            <a:off x="126000" y="6483178"/>
            <a:ext cx="409530" cy="3748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4CA308-9A19-4442-A38A-592EFE975C3E}" type="datetime1">
              <a:rPr lang="zh-CN" altLang="en-US"/>
              <a:t>2023/12/26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66546D-530F-4639-A6BA-B306F2B5378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>
                <a:sym typeface="Calibri Light" pitchFamily="34" charset="0"/>
              </a:rPr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90204" pitchFamily="34" charset="0"/>
              <a:buNone/>
              <a:defRPr sz="1200">
                <a:solidFill>
                  <a:srgbClr val="898989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64CA308-9A19-4442-A38A-592EFE975C3E}" type="datetime1">
              <a:rPr lang="zh-CN" altLang="en-US"/>
              <a:t>2023/12/26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90204" pitchFamily="34" charset="0"/>
              <a:buNone/>
              <a:defRPr sz="1200">
                <a:solidFill>
                  <a:srgbClr val="898989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90204" pitchFamily="34" charset="0"/>
              <a:buNone/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566546D-530F-4639-A6BA-B306F2B53788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9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4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7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6.png"/><Relationship Id="rId5" Type="http://schemas.openxmlformats.org/officeDocument/2006/relationships/tags" Target="../tags/tag6.xml"/><Relationship Id="rId10" Type="http://schemas.openxmlformats.org/officeDocument/2006/relationships/image" Target="../media/image5.png"/><Relationship Id="rId4" Type="http://schemas.openxmlformats.org/officeDocument/2006/relationships/tags" Target="../tags/tag5.xml"/><Relationship Id="rId9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图片 1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3" r="24637" b="18855"/>
          <a:stretch>
            <a:fillRect/>
          </a:stretch>
        </p:blipFill>
        <p:spPr bwMode="auto">
          <a:xfrm>
            <a:off x="4292085" y="2325759"/>
            <a:ext cx="3597275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图片 17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</p:pic>
      <p:grpSp>
        <p:nvGrpSpPr>
          <p:cNvPr id="16" name="组合 6"/>
          <p:cNvGrpSpPr/>
          <p:nvPr/>
        </p:nvGrpSpPr>
        <p:grpSpPr bwMode="auto">
          <a:xfrm>
            <a:off x="0" y="1577951"/>
            <a:ext cx="12193200" cy="2616085"/>
            <a:chOff x="0" y="0"/>
            <a:chExt cx="9172345" cy="494955"/>
          </a:xfrm>
        </p:grpSpPr>
        <p:sp>
          <p:nvSpPr>
            <p:cNvPr id="17" name="直接连接符 7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0" y="0"/>
              <a:ext cx="9172345" cy="1"/>
            </a:xfrm>
            <a:prstGeom prst="line">
              <a:avLst/>
            </a:prstGeom>
            <a:noFill/>
            <a:ln w="3175">
              <a:solidFill>
                <a:srgbClr val="C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矩形 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0" y="28620"/>
              <a:ext cx="9171442" cy="466335"/>
            </a:xfrm>
            <a:prstGeom prst="rect">
              <a:avLst/>
            </a:prstGeom>
            <a:solidFill>
              <a:srgbClr val="B4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90204" pitchFamily="34" charset="0"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76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</p:grpSp>
      <p:sp>
        <p:nvSpPr>
          <p:cNvPr id="20" name="矩形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04970" y="1846085"/>
            <a:ext cx="9371504" cy="2295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zh-CN" altLang="en-US" sz="6000" b="1" i="0" u="none" strike="noStrike" cap="none" spc="0" normalizeH="0" baseline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石油工程学院宿舍卫生</a:t>
            </a:r>
            <a:endParaRPr kumimoji="0" lang="en-US" altLang="zh-CN" sz="6000" b="1" i="0" u="none" strike="noStrike" cap="none" spc="0" normalizeH="0" baseline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zh-CN" altLang="en-US" sz="6000" b="1" i="0" u="none" strike="noStrike" cap="none" spc="0" normalizeH="0" baseline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检查结果</a:t>
            </a:r>
          </a:p>
        </p:txBody>
      </p:sp>
      <p:pic>
        <p:nvPicPr>
          <p:cNvPr id="21" name="图片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04" y="295527"/>
            <a:ext cx="980179" cy="980179"/>
          </a:xfrm>
          <a:prstGeom prst="rect">
            <a:avLst/>
          </a:prstGeom>
          <a:effectLst/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F43A1419-4F5B-08B5-AF9F-61283DFD5A23}"/>
              </a:ext>
            </a:extLst>
          </p:cNvPr>
          <p:cNvSpPr txBox="1"/>
          <p:nvPr/>
        </p:nvSpPr>
        <p:spPr>
          <a:xfrm>
            <a:off x="5159664" y="5780262"/>
            <a:ext cx="4910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2023.12.21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 descr="未标题-6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3"/>
          <a:srcRect r="63286"/>
          <a:stretch/>
        </p:blipFill>
        <p:spPr>
          <a:xfrm>
            <a:off x="10805404" y="274437"/>
            <a:ext cx="1124366" cy="10290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785832" y="85593"/>
            <a:ext cx="232029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存在问题宿舍</a:t>
            </a:r>
          </a:p>
        </p:txBody>
      </p:sp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25475"/>
              </p:ext>
            </p:extLst>
          </p:nvPr>
        </p:nvGraphicFramePr>
        <p:xfrm>
          <a:off x="1237129" y="5650660"/>
          <a:ext cx="1854657" cy="810942"/>
        </p:xfrm>
        <a:graphic>
          <a:graphicData uri="http://schemas.openxmlformats.org/drawingml/2006/table">
            <a:tbl>
              <a:tblPr/>
              <a:tblGrid>
                <a:gridCol w="1047336">
                  <a:extLst>
                    <a:ext uri="{9D8B030D-6E8A-4147-A177-3AD203B41FA5}">
                      <a16:colId xmlns:a16="http://schemas.microsoft.com/office/drawing/2014/main" val="600314857"/>
                    </a:ext>
                  </a:extLst>
                </a:gridCol>
                <a:gridCol w="807321">
                  <a:extLst>
                    <a:ext uri="{9D8B030D-6E8A-4147-A177-3AD203B41FA5}">
                      <a16:colId xmlns:a16="http://schemas.microsoft.com/office/drawing/2014/main" val="2392434269"/>
                    </a:ext>
                  </a:extLst>
                </a:gridCol>
              </a:tblGrid>
              <a:tr h="260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姓名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性别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02832"/>
                  </a:ext>
                </a:extLst>
              </a:tr>
              <a:tr h="28355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白瑞雨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119458"/>
                  </a:ext>
                </a:extLst>
              </a:tr>
              <a:tr h="28355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王佳强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3918609"/>
                  </a:ext>
                </a:extLst>
              </a:tr>
            </a:tbl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1237129" y="4758827"/>
            <a:ext cx="1868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研三</a:t>
            </a:r>
            <a:r>
              <a:rPr lang="en-US" altLang="zh-CN" dirty="0" smtClean="0"/>
              <a:t> 607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1237129" y="5128159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存在问题：大功率电器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8828620" y="4280241"/>
            <a:ext cx="2259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</a:t>
            </a:r>
            <a:r>
              <a:rPr lang="zh-CN" altLang="en-US" dirty="0" smtClean="0"/>
              <a:t>研一 </a:t>
            </a:r>
            <a:r>
              <a:rPr lang="en-US" altLang="zh-CN" dirty="0" smtClean="0"/>
              <a:t>357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8154730" y="4758827"/>
            <a:ext cx="2653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存在问题：</a:t>
            </a:r>
            <a:r>
              <a:rPr lang="zh-CN" altLang="en-US" dirty="0"/>
              <a:t>脏乱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67" y="1242070"/>
            <a:ext cx="2225962" cy="296638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792" y="2072863"/>
            <a:ext cx="2878451" cy="21599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324" y="1136453"/>
            <a:ext cx="3955406" cy="2966554"/>
          </a:xfrm>
          <a:prstGeom prst="rect">
            <a:avLst/>
          </a:prstGeom>
        </p:spPr>
      </p:pic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24149"/>
              </p:ext>
            </p:extLst>
          </p:nvPr>
        </p:nvGraphicFramePr>
        <p:xfrm>
          <a:off x="8495698" y="5237413"/>
          <a:ext cx="1854657" cy="1378044"/>
        </p:xfrm>
        <a:graphic>
          <a:graphicData uri="http://schemas.openxmlformats.org/drawingml/2006/table">
            <a:tbl>
              <a:tblPr/>
              <a:tblGrid>
                <a:gridCol w="1047336">
                  <a:extLst>
                    <a:ext uri="{9D8B030D-6E8A-4147-A177-3AD203B41FA5}">
                      <a16:colId xmlns:a16="http://schemas.microsoft.com/office/drawing/2014/main" val="600314857"/>
                    </a:ext>
                  </a:extLst>
                </a:gridCol>
                <a:gridCol w="807321">
                  <a:extLst>
                    <a:ext uri="{9D8B030D-6E8A-4147-A177-3AD203B41FA5}">
                      <a16:colId xmlns:a16="http://schemas.microsoft.com/office/drawing/2014/main" val="2392434269"/>
                    </a:ext>
                  </a:extLst>
                </a:gridCol>
              </a:tblGrid>
              <a:tr h="260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姓名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性别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02832"/>
                  </a:ext>
                </a:extLst>
              </a:tr>
              <a:tr h="28355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王成伟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119458"/>
                  </a:ext>
                </a:extLst>
              </a:tr>
              <a:tr h="28355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宋怀森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3918609"/>
                  </a:ext>
                </a:extLst>
              </a:tr>
              <a:tr h="28355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余龙辉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849703"/>
                  </a:ext>
                </a:extLst>
              </a:tr>
              <a:tr h="28355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余果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5388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212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785832" y="85593"/>
            <a:ext cx="232029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存在问题宿舍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945977" y="4503550"/>
            <a:ext cx="3060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本</a:t>
            </a:r>
            <a:r>
              <a:rPr lang="zh-CN" altLang="en-US" dirty="0" smtClean="0"/>
              <a:t>一</a:t>
            </a:r>
            <a:r>
              <a:rPr lang="en-US" altLang="zh-CN" dirty="0" smtClean="0"/>
              <a:t> 410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507983" y="4912148"/>
            <a:ext cx="2627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存在问题：床上有杂物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8284426" y="4386872"/>
            <a:ext cx="3209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研三</a:t>
            </a:r>
            <a:r>
              <a:rPr lang="en-US" altLang="zh-CN" dirty="0" smtClean="0"/>
              <a:t> 772</a:t>
            </a:r>
            <a:endParaRPr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8070734" y="4688216"/>
            <a:ext cx="2692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存在问题：房间未收拾</a:t>
            </a:r>
            <a:endParaRPr lang="zh-CN" altLang="en-US" dirty="0"/>
          </a:p>
        </p:txBody>
      </p:sp>
      <p:graphicFrame>
        <p:nvGraphicFramePr>
          <p:cNvPr id="20" name="表格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814182"/>
              </p:ext>
            </p:extLst>
          </p:nvPr>
        </p:nvGraphicFramePr>
        <p:xfrm>
          <a:off x="8284426" y="5163021"/>
          <a:ext cx="1854657" cy="1378044"/>
        </p:xfrm>
        <a:graphic>
          <a:graphicData uri="http://schemas.openxmlformats.org/drawingml/2006/table">
            <a:tbl>
              <a:tblPr/>
              <a:tblGrid>
                <a:gridCol w="1047336">
                  <a:extLst>
                    <a:ext uri="{9D8B030D-6E8A-4147-A177-3AD203B41FA5}">
                      <a16:colId xmlns:a16="http://schemas.microsoft.com/office/drawing/2014/main" val="600314857"/>
                    </a:ext>
                  </a:extLst>
                </a:gridCol>
                <a:gridCol w="807321">
                  <a:extLst>
                    <a:ext uri="{9D8B030D-6E8A-4147-A177-3AD203B41FA5}">
                      <a16:colId xmlns:a16="http://schemas.microsoft.com/office/drawing/2014/main" val="2392434269"/>
                    </a:ext>
                  </a:extLst>
                </a:gridCol>
              </a:tblGrid>
              <a:tr h="260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姓名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性别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02832"/>
                  </a:ext>
                </a:extLst>
              </a:tr>
              <a:tr h="28355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王海洋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119458"/>
                  </a:ext>
                </a:extLst>
              </a:tr>
              <a:tr h="28355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吴政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3918609"/>
                  </a:ext>
                </a:extLst>
              </a:tr>
              <a:tr h="28355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宋永进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849703"/>
                  </a:ext>
                </a:extLst>
              </a:tr>
              <a:tr h="28355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王新铭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5388273"/>
                  </a:ext>
                </a:extLst>
              </a:tr>
            </a:tbl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22" y="1208373"/>
            <a:ext cx="4137285" cy="3102964"/>
          </a:xfrm>
          <a:prstGeom prst="rect">
            <a:avLst/>
          </a:prstGeom>
        </p:spPr>
      </p:pic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217845"/>
              </p:ext>
            </p:extLst>
          </p:nvPr>
        </p:nvGraphicFramePr>
        <p:xfrm>
          <a:off x="1654802" y="5454961"/>
          <a:ext cx="1854657" cy="527391"/>
        </p:xfrm>
        <a:graphic>
          <a:graphicData uri="http://schemas.openxmlformats.org/drawingml/2006/table">
            <a:tbl>
              <a:tblPr/>
              <a:tblGrid>
                <a:gridCol w="1047336">
                  <a:extLst>
                    <a:ext uri="{9D8B030D-6E8A-4147-A177-3AD203B41FA5}">
                      <a16:colId xmlns:a16="http://schemas.microsoft.com/office/drawing/2014/main" val="600314857"/>
                    </a:ext>
                  </a:extLst>
                </a:gridCol>
                <a:gridCol w="807321">
                  <a:extLst>
                    <a:ext uri="{9D8B030D-6E8A-4147-A177-3AD203B41FA5}">
                      <a16:colId xmlns:a16="http://schemas.microsoft.com/office/drawing/2014/main" val="2392434269"/>
                    </a:ext>
                  </a:extLst>
                </a:gridCol>
              </a:tblGrid>
              <a:tr h="260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姓名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性别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02832"/>
                  </a:ext>
                </a:extLst>
              </a:tr>
              <a:tr h="28355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何海康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119458"/>
                  </a:ext>
                </a:extLst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507" y="941035"/>
            <a:ext cx="3672432" cy="327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36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>
            <p:custDataLst>
              <p:tags r:id="rId1"/>
            </p:custDataLst>
          </p:nvPr>
        </p:nvSpPr>
        <p:spPr>
          <a:xfrm>
            <a:off x="772497" y="85593"/>
            <a:ext cx="160782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优秀宿舍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815540" y="4336757"/>
            <a:ext cx="2241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研二</a:t>
            </a:r>
            <a:r>
              <a:rPr lang="en-US" altLang="zh-CN" dirty="0"/>
              <a:t> </a:t>
            </a:r>
            <a:r>
              <a:rPr lang="en-US" altLang="zh-CN" dirty="0" smtClean="0"/>
              <a:t>409</a:t>
            </a:r>
            <a:endParaRPr lang="zh-CN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156267"/>
              </p:ext>
            </p:extLst>
          </p:nvPr>
        </p:nvGraphicFramePr>
        <p:xfrm>
          <a:off x="1576407" y="4807150"/>
          <a:ext cx="1854657" cy="1378044"/>
        </p:xfrm>
        <a:graphic>
          <a:graphicData uri="http://schemas.openxmlformats.org/drawingml/2006/table">
            <a:tbl>
              <a:tblPr/>
              <a:tblGrid>
                <a:gridCol w="1047336">
                  <a:extLst>
                    <a:ext uri="{9D8B030D-6E8A-4147-A177-3AD203B41FA5}">
                      <a16:colId xmlns:a16="http://schemas.microsoft.com/office/drawing/2014/main" val="600314857"/>
                    </a:ext>
                  </a:extLst>
                </a:gridCol>
                <a:gridCol w="807321">
                  <a:extLst>
                    <a:ext uri="{9D8B030D-6E8A-4147-A177-3AD203B41FA5}">
                      <a16:colId xmlns:a16="http://schemas.microsoft.com/office/drawing/2014/main" val="2392434269"/>
                    </a:ext>
                  </a:extLst>
                </a:gridCol>
              </a:tblGrid>
              <a:tr h="260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姓名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性别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02832"/>
                  </a:ext>
                </a:extLst>
              </a:tr>
              <a:tr h="28355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宋雅君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119458"/>
                  </a:ext>
                </a:extLst>
              </a:tr>
              <a:tr h="28355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宿丽娜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3918609"/>
                  </a:ext>
                </a:extLst>
              </a:tr>
              <a:tr h="28355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史文静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849703"/>
                  </a:ext>
                </a:extLst>
              </a:tr>
              <a:tr h="28355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王婧轩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5388273"/>
                  </a:ext>
                </a:extLst>
              </a:tr>
            </a:tbl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7871774" y="4492172"/>
            <a:ext cx="2241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研二</a:t>
            </a:r>
            <a:r>
              <a:rPr lang="en-US" altLang="zh-CN" dirty="0"/>
              <a:t> </a:t>
            </a:r>
            <a:r>
              <a:rPr lang="en-US" altLang="zh-CN" dirty="0" smtClean="0"/>
              <a:t>416</a:t>
            </a:r>
            <a:endParaRPr lang="zh-CN" altLang="en-US" dirty="0"/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505304"/>
              </p:ext>
            </p:extLst>
          </p:nvPr>
        </p:nvGraphicFramePr>
        <p:xfrm>
          <a:off x="7669824" y="4890755"/>
          <a:ext cx="1854657" cy="1378044"/>
        </p:xfrm>
        <a:graphic>
          <a:graphicData uri="http://schemas.openxmlformats.org/drawingml/2006/table">
            <a:tbl>
              <a:tblPr/>
              <a:tblGrid>
                <a:gridCol w="1047336">
                  <a:extLst>
                    <a:ext uri="{9D8B030D-6E8A-4147-A177-3AD203B41FA5}">
                      <a16:colId xmlns:a16="http://schemas.microsoft.com/office/drawing/2014/main" val="600314857"/>
                    </a:ext>
                  </a:extLst>
                </a:gridCol>
                <a:gridCol w="807321">
                  <a:extLst>
                    <a:ext uri="{9D8B030D-6E8A-4147-A177-3AD203B41FA5}">
                      <a16:colId xmlns:a16="http://schemas.microsoft.com/office/drawing/2014/main" val="2392434269"/>
                    </a:ext>
                  </a:extLst>
                </a:gridCol>
              </a:tblGrid>
              <a:tr h="260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姓名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性别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02832"/>
                  </a:ext>
                </a:extLst>
              </a:tr>
              <a:tr h="28355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谢丽洁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119458"/>
                  </a:ext>
                </a:extLst>
              </a:tr>
              <a:tr h="28355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冯世博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3918609"/>
                  </a:ext>
                </a:extLst>
              </a:tr>
              <a:tr h="28355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朱佳佳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849703"/>
                  </a:ext>
                </a:extLst>
              </a:tr>
              <a:tr h="28355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王婧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5388273"/>
                  </a:ext>
                </a:extLst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81" y="1082872"/>
            <a:ext cx="3162925" cy="310611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978" y="1082872"/>
            <a:ext cx="3147973" cy="310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00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>
            <p:custDataLst>
              <p:tags r:id="rId1"/>
            </p:custDataLst>
          </p:nvPr>
        </p:nvSpPr>
        <p:spPr>
          <a:xfrm>
            <a:off x="772497" y="85593"/>
            <a:ext cx="160782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优秀宿舍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016202" y="4569677"/>
            <a:ext cx="2008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研二</a:t>
            </a:r>
            <a:r>
              <a:rPr lang="en-US" altLang="zh-CN" dirty="0" smtClean="0"/>
              <a:t> 415</a:t>
            </a:r>
            <a:endParaRPr lang="zh-CN" altLang="en-US" dirty="0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073283"/>
              </p:ext>
            </p:extLst>
          </p:nvPr>
        </p:nvGraphicFramePr>
        <p:xfrm>
          <a:off x="1807791" y="5078787"/>
          <a:ext cx="1854657" cy="1371600"/>
        </p:xfrm>
        <a:graphic>
          <a:graphicData uri="http://schemas.openxmlformats.org/drawingml/2006/table">
            <a:tbl>
              <a:tblPr/>
              <a:tblGrid>
                <a:gridCol w="1047336">
                  <a:extLst>
                    <a:ext uri="{9D8B030D-6E8A-4147-A177-3AD203B41FA5}">
                      <a16:colId xmlns:a16="http://schemas.microsoft.com/office/drawing/2014/main" val="600314857"/>
                    </a:ext>
                  </a:extLst>
                </a:gridCol>
                <a:gridCol w="807321">
                  <a:extLst>
                    <a:ext uri="{9D8B030D-6E8A-4147-A177-3AD203B41FA5}">
                      <a16:colId xmlns:a16="http://schemas.microsoft.com/office/drawing/2014/main" val="2392434269"/>
                    </a:ext>
                  </a:extLst>
                </a:gridCol>
              </a:tblGrid>
              <a:tr h="2415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姓名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性别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02832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邓悦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119458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葛云枝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3918609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罗梦莹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849703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康宁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5388273"/>
                  </a:ext>
                </a:extLst>
              </a:tr>
            </a:tbl>
          </a:graphicData>
        </a:graphic>
      </p:graphicFrame>
      <p:pic>
        <p:nvPicPr>
          <p:cNvPr id="13" name="图片 12">
            <a:extLst>
              <a:ext uri="{FF2B5EF4-FFF2-40B4-BE49-F238E27FC236}">
                <a16:creationId xmlns:a16="http://schemas.microsoft.com/office/drawing/2014/main" id="{948C3605-6347-C02F-BFAE-5CE9272283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071" y="1195708"/>
            <a:ext cx="4057505" cy="3043128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8280493" y="4492131"/>
            <a:ext cx="2008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研三</a:t>
            </a:r>
            <a:r>
              <a:rPr lang="en-US" altLang="zh-CN" dirty="0"/>
              <a:t> </a:t>
            </a:r>
            <a:r>
              <a:rPr lang="en-US" altLang="zh-CN" dirty="0" smtClean="0"/>
              <a:t>409</a:t>
            </a:r>
            <a:endParaRPr lang="zh-CN" altLang="en-US" dirty="0"/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342656"/>
              </p:ext>
            </p:extLst>
          </p:nvPr>
        </p:nvGraphicFramePr>
        <p:xfrm>
          <a:off x="7970494" y="5078787"/>
          <a:ext cx="1854657" cy="1371600"/>
        </p:xfrm>
        <a:graphic>
          <a:graphicData uri="http://schemas.openxmlformats.org/drawingml/2006/table">
            <a:tbl>
              <a:tblPr/>
              <a:tblGrid>
                <a:gridCol w="1047336">
                  <a:extLst>
                    <a:ext uri="{9D8B030D-6E8A-4147-A177-3AD203B41FA5}">
                      <a16:colId xmlns:a16="http://schemas.microsoft.com/office/drawing/2014/main" val="600314857"/>
                    </a:ext>
                  </a:extLst>
                </a:gridCol>
                <a:gridCol w="807321">
                  <a:extLst>
                    <a:ext uri="{9D8B030D-6E8A-4147-A177-3AD203B41FA5}">
                      <a16:colId xmlns:a16="http://schemas.microsoft.com/office/drawing/2014/main" val="2392434269"/>
                    </a:ext>
                  </a:extLst>
                </a:gridCol>
              </a:tblGrid>
              <a:tr h="2415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姓名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性别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02832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何一佳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119458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王子昂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3918609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徐海滨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849703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张士涛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5388273"/>
                  </a:ext>
                </a:extLst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744" y="866735"/>
            <a:ext cx="3132750" cy="356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9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>
            <p:custDataLst>
              <p:tags r:id="rId1"/>
            </p:custDataLst>
          </p:nvPr>
        </p:nvSpPr>
        <p:spPr>
          <a:xfrm>
            <a:off x="772497" y="85593"/>
            <a:ext cx="160782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优秀宿舍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376270" y="4554995"/>
            <a:ext cx="154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研二</a:t>
            </a:r>
            <a:r>
              <a:rPr lang="en-US" altLang="zh-CN" dirty="0" smtClean="0"/>
              <a:t> 413</a:t>
            </a:r>
            <a:endParaRPr lang="zh-CN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500555"/>
              </p:ext>
            </p:extLst>
          </p:nvPr>
        </p:nvGraphicFramePr>
        <p:xfrm>
          <a:off x="1289970" y="5106227"/>
          <a:ext cx="1854657" cy="1371600"/>
        </p:xfrm>
        <a:graphic>
          <a:graphicData uri="http://schemas.openxmlformats.org/drawingml/2006/table">
            <a:tbl>
              <a:tblPr/>
              <a:tblGrid>
                <a:gridCol w="1047336">
                  <a:extLst>
                    <a:ext uri="{9D8B030D-6E8A-4147-A177-3AD203B41FA5}">
                      <a16:colId xmlns:a16="http://schemas.microsoft.com/office/drawing/2014/main" val="600314857"/>
                    </a:ext>
                  </a:extLst>
                </a:gridCol>
                <a:gridCol w="807321">
                  <a:extLst>
                    <a:ext uri="{9D8B030D-6E8A-4147-A177-3AD203B41FA5}">
                      <a16:colId xmlns:a16="http://schemas.microsoft.com/office/drawing/2014/main" val="2392434269"/>
                    </a:ext>
                  </a:extLst>
                </a:gridCol>
              </a:tblGrid>
              <a:tr h="2415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姓名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性别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02832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刘文琪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119458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孙萌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3918609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康钰敏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849703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张梦琦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5388273"/>
                  </a:ext>
                </a:extLst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7941327" y="4511032"/>
            <a:ext cx="2420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研二</a:t>
            </a:r>
            <a:r>
              <a:rPr lang="en-US" altLang="zh-CN" dirty="0" smtClean="0"/>
              <a:t> 417</a:t>
            </a:r>
            <a:endParaRPr lang="zh-CN" altLang="en-US" dirty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283591"/>
              </p:ext>
            </p:extLst>
          </p:nvPr>
        </p:nvGraphicFramePr>
        <p:xfrm>
          <a:off x="7692835" y="5106227"/>
          <a:ext cx="1854657" cy="1371600"/>
        </p:xfrm>
        <a:graphic>
          <a:graphicData uri="http://schemas.openxmlformats.org/drawingml/2006/table">
            <a:tbl>
              <a:tblPr/>
              <a:tblGrid>
                <a:gridCol w="1047336">
                  <a:extLst>
                    <a:ext uri="{9D8B030D-6E8A-4147-A177-3AD203B41FA5}">
                      <a16:colId xmlns:a16="http://schemas.microsoft.com/office/drawing/2014/main" val="600314857"/>
                    </a:ext>
                  </a:extLst>
                </a:gridCol>
                <a:gridCol w="807321">
                  <a:extLst>
                    <a:ext uri="{9D8B030D-6E8A-4147-A177-3AD203B41FA5}">
                      <a16:colId xmlns:a16="http://schemas.microsoft.com/office/drawing/2014/main" val="2392434269"/>
                    </a:ext>
                  </a:extLst>
                </a:gridCol>
              </a:tblGrid>
              <a:tr h="2415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姓名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性别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02832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郭知心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119458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徐新萍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3918609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申家惠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849703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杨岚清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5388273"/>
                  </a:ext>
                </a:extLst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67" y="1013161"/>
            <a:ext cx="3499700" cy="32720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739" y="1013161"/>
            <a:ext cx="3626058" cy="335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19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>
            <p:custDataLst>
              <p:tags r:id="rId1"/>
            </p:custDataLst>
          </p:nvPr>
        </p:nvSpPr>
        <p:spPr>
          <a:xfrm>
            <a:off x="772497" y="85593"/>
            <a:ext cx="160782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优秀宿舍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37652"/>
              </p:ext>
            </p:extLst>
          </p:nvPr>
        </p:nvGraphicFramePr>
        <p:xfrm>
          <a:off x="1452988" y="5040847"/>
          <a:ext cx="1854657" cy="1371600"/>
        </p:xfrm>
        <a:graphic>
          <a:graphicData uri="http://schemas.openxmlformats.org/drawingml/2006/table">
            <a:tbl>
              <a:tblPr/>
              <a:tblGrid>
                <a:gridCol w="1047336">
                  <a:extLst>
                    <a:ext uri="{9D8B030D-6E8A-4147-A177-3AD203B41FA5}">
                      <a16:colId xmlns:a16="http://schemas.microsoft.com/office/drawing/2014/main" val="600314857"/>
                    </a:ext>
                  </a:extLst>
                </a:gridCol>
                <a:gridCol w="807321">
                  <a:extLst>
                    <a:ext uri="{9D8B030D-6E8A-4147-A177-3AD203B41FA5}">
                      <a16:colId xmlns:a16="http://schemas.microsoft.com/office/drawing/2014/main" val="2392434269"/>
                    </a:ext>
                  </a:extLst>
                </a:gridCol>
              </a:tblGrid>
              <a:tr h="178299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姓名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性别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02832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刘伟娜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119458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刘杨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3918609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宋忠雪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849703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张月茹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5388273"/>
                  </a:ext>
                </a:extLst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8180318" y="4543732"/>
            <a:ext cx="2707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研二</a:t>
            </a:r>
            <a:r>
              <a:rPr lang="en-US" altLang="zh-CN" dirty="0" smtClean="0"/>
              <a:t> 553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1564528" y="4517697"/>
            <a:ext cx="2707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研二</a:t>
            </a:r>
            <a:r>
              <a:rPr lang="en-US" altLang="zh-CN" dirty="0" smtClean="0"/>
              <a:t> 554</a:t>
            </a:r>
            <a:endParaRPr lang="zh-CN" altLang="en-US" dirty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198267"/>
              </p:ext>
            </p:extLst>
          </p:nvPr>
        </p:nvGraphicFramePr>
        <p:xfrm>
          <a:off x="8074898" y="5115798"/>
          <a:ext cx="1854657" cy="1371600"/>
        </p:xfrm>
        <a:graphic>
          <a:graphicData uri="http://schemas.openxmlformats.org/drawingml/2006/table">
            <a:tbl>
              <a:tblPr/>
              <a:tblGrid>
                <a:gridCol w="1047336">
                  <a:extLst>
                    <a:ext uri="{9D8B030D-6E8A-4147-A177-3AD203B41FA5}">
                      <a16:colId xmlns:a16="http://schemas.microsoft.com/office/drawing/2014/main" val="600314857"/>
                    </a:ext>
                  </a:extLst>
                </a:gridCol>
                <a:gridCol w="807321">
                  <a:extLst>
                    <a:ext uri="{9D8B030D-6E8A-4147-A177-3AD203B41FA5}">
                      <a16:colId xmlns:a16="http://schemas.microsoft.com/office/drawing/2014/main" val="2392434269"/>
                    </a:ext>
                  </a:extLst>
                </a:gridCol>
              </a:tblGrid>
              <a:tr h="2415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姓名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性别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02832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高瑕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119458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张雅轩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3918609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廖婷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849703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贾孝盈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5388273"/>
                  </a:ext>
                </a:extLst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400" y="945406"/>
            <a:ext cx="3161655" cy="340516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5" y="934090"/>
            <a:ext cx="3359257" cy="340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65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>
            <p:custDataLst>
              <p:tags r:id="rId1"/>
            </p:custDataLst>
          </p:nvPr>
        </p:nvSpPr>
        <p:spPr>
          <a:xfrm>
            <a:off x="772497" y="85593"/>
            <a:ext cx="160782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优秀宿舍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479748" y="4509927"/>
            <a:ext cx="2707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研一</a:t>
            </a:r>
            <a:r>
              <a:rPr lang="en-US" altLang="zh-CN" dirty="0" smtClean="0"/>
              <a:t> 469</a:t>
            </a:r>
            <a:endParaRPr lang="zh-CN" altLang="en-US" dirty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492193"/>
              </p:ext>
            </p:extLst>
          </p:nvPr>
        </p:nvGraphicFramePr>
        <p:xfrm>
          <a:off x="1407641" y="5072278"/>
          <a:ext cx="1854657" cy="1371600"/>
        </p:xfrm>
        <a:graphic>
          <a:graphicData uri="http://schemas.openxmlformats.org/drawingml/2006/table">
            <a:tbl>
              <a:tblPr/>
              <a:tblGrid>
                <a:gridCol w="1047336">
                  <a:extLst>
                    <a:ext uri="{9D8B030D-6E8A-4147-A177-3AD203B41FA5}">
                      <a16:colId xmlns:a16="http://schemas.microsoft.com/office/drawing/2014/main" val="600314857"/>
                    </a:ext>
                  </a:extLst>
                </a:gridCol>
                <a:gridCol w="807321">
                  <a:extLst>
                    <a:ext uri="{9D8B030D-6E8A-4147-A177-3AD203B41FA5}">
                      <a16:colId xmlns:a16="http://schemas.microsoft.com/office/drawing/2014/main" val="2392434269"/>
                    </a:ext>
                  </a:extLst>
                </a:gridCol>
              </a:tblGrid>
              <a:tr h="2415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姓名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性别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02832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岳凌峰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119458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王新睿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3918609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刘津铭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849703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王锦业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5388273"/>
                  </a:ext>
                </a:extLst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97" y="1078116"/>
            <a:ext cx="3124946" cy="323879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796" y="1262350"/>
            <a:ext cx="3825083" cy="2870323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8165361" y="4509927"/>
            <a:ext cx="2707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研三</a:t>
            </a:r>
            <a:r>
              <a:rPr lang="en-US" altLang="zh-CN" dirty="0" smtClean="0"/>
              <a:t> 439</a:t>
            </a:r>
            <a:endParaRPr lang="zh-CN" altLang="en-US" dirty="0"/>
          </a:p>
        </p:txBody>
      </p:sp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537830"/>
              </p:ext>
            </p:extLst>
          </p:nvPr>
        </p:nvGraphicFramePr>
        <p:xfrm>
          <a:off x="8165361" y="5072278"/>
          <a:ext cx="1854657" cy="1371600"/>
        </p:xfrm>
        <a:graphic>
          <a:graphicData uri="http://schemas.openxmlformats.org/drawingml/2006/table">
            <a:tbl>
              <a:tblPr/>
              <a:tblGrid>
                <a:gridCol w="1047336">
                  <a:extLst>
                    <a:ext uri="{9D8B030D-6E8A-4147-A177-3AD203B41FA5}">
                      <a16:colId xmlns:a16="http://schemas.microsoft.com/office/drawing/2014/main" val="600314857"/>
                    </a:ext>
                  </a:extLst>
                </a:gridCol>
                <a:gridCol w="807321">
                  <a:extLst>
                    <a:ext uri="{9D8B030D-6E8A-4147-A177-3AD203B41FA5}">
                      <a16:colId xmlns:a16="http://schemas.microsoft.com/office/drawing/2014/main" val="2392434269"/>
                    </a:ext>
                  </a:extLst>
                </a:gridCol>
              </a:tblGrid>
              <a:tr h="2415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姓名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性别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02832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梁智飞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119458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曹鑫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3918609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张煜彬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849703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唐家俊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5388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016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>
            <p:custDataLst>
              <p:tags r:id="rId1"/>
            </p:custDataLst>
          </p:nvPr>
        </p:nvSpPr>
        <p:spPr>
          <a:xfrm>
            <a:off x="772497" y="85593"/>
            <a:ext cx="160782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优秀宿舍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91880" y="472982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培训楼</a:t>
            </a:r>
            <a:r>
              <a:rPr lang="en-US" altLang="zh-CN" dirty="0" smtClean="0"/>
              <a:t> 1306</a:t>
            </a:r>
            <a:endParaRPr lang="zh-CN" altLang="en-US" dirty="0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670095"/>
              </p:ext>
            </p:extLst>
          </p:nvPr>
        </p:nvGraphicFramePr>
        <p:xfrm>
          <a:off x="1044803" y="5290893"/>
          <a:ext cx="1854657" cy="807720"/>
        </p:xfrm>
        <a:graphic>
          <a:graphicData uri="http://schemas.openxmlformats.org/drawingml/2006/table">
            <a:tbl>
              <a:tblPr/>
              <a:tblGrid>
                <a:gridCol w="1047336">
                  <a:extLst>
                    <a:ext uri="{9D8B030D-6E8A-4147-A177-3AD203B41FA5}">
                      <a16:colId xmlns:a16="http://schemas.microsoft.com/office/drawing/2014/main" val="600314857"/>
                    </a:ext>
                  </a:extLst>
                </a:gridCol>
                <a:gridCol w="807321">
                  <a:extLst>
                    <a:ext uri="{9D8B030D-6E8A-4147-A177-3AD203B41FA5}">
                      <a16:colId xmlns:a16="http://schemas.microsoft.com/office/drawing/2014/main" val="2392434269"/>
                    </a:ext>
                  </a:extLst>
                </a:gridCol>
              </a:tblGrid>
              <a:tr h="2415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姓名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性别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02832"/>
                  </a:ext>
                </a:extLst>
              </a:tr>
              <a:tr h="27439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李坤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119458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梁彦波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3918609"/>
                  </a:ext>
                </a:extLst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8275747" y="4729829"/>
            <a:ext cx="2097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培训楼</a:t>
            </a:r>
            <a:r>
              <a:rPr lang="en-US" altLang="zh-CN" dirty="0" smtClean="0"/>
              <a:t> 1315</a:t>
            </a:r>
            <a:endParaRPr lang="zh-CN" altLang="en-US" dirty="0"/>
          </a:p>
        </p:txBody>
      </p:sp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954407"/>
              </p:ext>
            </p:extLst>
          </p:nvPr>
        </p:nvGraphicFramePr>
        <p:xfrm>
          <a:off x="8114096" y="5290893"/>
          <a:ext cx="1854657" cy="807720"/>
        </p:xfrm>
        <a:graphic>
          <a:graphicData uri="http://schemas.openxmlformats.org/drawingml/2006/table">
            <a:tbl>
              <a:tblPr/>
              <a:tblGrid>
                <a:gridCol w="1047336">
                  <a:extLst>
                    <a:ext uri="{9D8B030D-6E8A-4147-A177-3AD203B41FA5}">
                      <a16:colId xmlns:a16="http://schemas.microsoft.com/office/drawing/2014/main" val="600314857"/>
                    </a:ext>
                  </a:extLst>
                </a:gridCol>
                <a:gridCol w="807321">
                  <a:extLst>
                    <a:ext uri="{9D8B030D-6E8A-4147-A177-3AD203B41FA5}">
                      <a16:colId xmlns:a16="http://schemas.microsoft.com/office/drawing/2014/main" val="2392434269"/>
                    </a:ext>
                  </a:extLst>
                </a:gridCol>
              </a:tblGrid>
              <a:tr h="2415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姓名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性别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02832"/>
                  </a:ext>
                </a:extLst>
              </a:tr>
              <a:tr h="2743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李隆杰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119458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周博博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3918609"/>
                  </a:ext>
                </a:extLst>
              </a:tr>
            </a:tbl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97" y="844757"/>
            <a:ext cx="3247144" cy="36712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807" y="876926"/>
            <a:ext cx="3372229" cy="362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97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>
            <p:custDataLst>
              <p:tags r:id="rId1"/>
            </p:custDataLst>
          </p:nvPr>
        </p:nvSpPr>
        <p:spPr>
          <a:xfrm>
            <a:off x="772497" y="85593"/>
            <a:ext cx="160782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优秀宿舍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065523" y="440241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研一</a:t>
            </a:r>
            <a:r>
              <a:rPr lang="en-US" altLang="zh-CN" dirty="0" smtClean="0"/>
              <a:t> 457</a:t>
            </a:r>
            <a:endParaRPr lang="zh-CN" altLang="en-US" dirty="0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882485"/>
              </p:ext>
            </p:extLst>
          </p:nvPr>
        </p:nvGraphicFramePr>
        <p:xfrm>
          <a:off x="1681339" y="5005264"/>
          <a:ext cx="1854657" cy="1371600"/>
        </p:xfrm>
        <a:graphic>
          <a:graphicData uri="http://schemas.openxmlformats.org/drawingml/2006/table">
            <a:tbl>
              <a:tblPr/>
              <a:tblGrid>
                <a:gridCol w="1047336">
                  <a:extLst>
                    <a:ext uri="{9D8B030D-6E8A-4147-A177-3AD203B41FA5}">
                      <a16:colId xmlns:a16="http://schemas.microsoft.com/office/drawing/2014/main" val="600314857"/>
                    </a:ext>
                  </a:extLst>
                </a:gridCol>
                <a:gridCol w="807321">
                  <a:extLst>
                    <a:ext uri="{9D8B030D-6E8A-4147-A177-3AD203B41FA5}">
                      <a16:colId xmlns:a16="http://schemas.microsoft.com/office/drawing/2014/main" val="2392434269"/>
                    </a:ext>
                  </a:extLst>
                </a:gridCol>
              </a:tblGrid>
              <a:tr h="2415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姓名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性别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02832"/>
                  </a:ext>
                </a:extLst>
              </a:tr>
              <a:tr h="27439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贾海东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119458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丁柯沥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3918609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李豪云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849703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马腾飞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5388273"/>
                  </a:ext>
                </a:extLst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97" y="961002"/>
            <a:ext cx="4117299" cy="308797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973" y="1124897"/>
            <a:ext cx="3991631" cy="292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12"/>
          <p:cNvSpPr txBox="1"/>
          <p:nvPr/>
        </p:nvSpPr>
        <p:spPr>
          <a:xfrm>
            <a:off x="8933516" y="440241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研二</a:t>
            </a:r>
            <a:r>
              <a:rPr lang="en-US" altLang="zh-CN" dirty="0" smtClean="0"/>
              <a:t> 123</a:t>
            </a:r>
            <a:endParaRPr lang="zh-CN" altLang="en-US" dirty="0"/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461478"/>
              </p:ext>
            </p:extLst>
          </p:nvPr>
        </p:nvGraphicFramePr>
        <p:xfrm>
          <a:off x="8349459" y="5005264"/>
          <a:ext cx="1854657" cy="1371600"/>
        </p:xfrm>
        <a:graphic>
          <a:graphicData uri="http://schemas.openxmlformats.org/drawingml/2006/table">
            <a:tbl>
              <a:tblPr/>
              <a:tblGrid>
                <a:gridCol w="1047336">
                  <a:extLst>
                    <a:ext uri="{9D8B030D-6E8A-4147-A177-3AD203B41FA5}">
                      <a16:colId xmlns:a16="http://schemas.microsoft.com/office/drawing/2014/main" val="600314857"/>
                    </a:ext>
                  </a:extLst>
                </a:gridCol>
                <a:gridCol w="807321">
                  <a:extLst>
                    <a:ext uri="{9D8B030D-6E8A-4147-A177-3AD203B41FA5}">
                      <a16:colId xmlns:a16="http://schemas.microsoft.com/office/drawing/2014/main" val="2392434269"/>
                    </a:ext>
                  </a:extLst>
                </a:gridCol>
              </a:tblGrid>
              <a:tr h="2415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姓名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性别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02832"/>
                  </a:ext>
                </a:extLst>
              </a:tr>
              <a:tr h="2743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李玉佳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119458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董田田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3918609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任慈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849703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薛嘉琦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5388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472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785832" y="85593"/>
            <a:ext cx="232029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存在问题宿舍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978587" y="4366501"/>
            <a:ext cx="1846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研一</a:t>
            </a:r>
            <a:r>
              <a:rPr lang="en-US" altLang="zh-CN" dirty="0" smtClean="0"/>
              <a:t> 468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7297269" y="4726755"/>
            <a:ext cx="3465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存在问题：地面脏乱，未收拾</a:t>
            </a:r>
            <a:endParaRPr lang="zh-CN" altLang="en-US" dirty="0"/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790982"/>
              </p:ext>
            </p:extLst>
          </p:nvPr>
        </p:nvGraphicFramePr>
        <p:xfrm>
          <a:off x="7901085" y="5181313"/>
          <a:ext cx="1854657" cy="1479771"/>
        </p:xfrm>
        <a:graphic>
          <a:graphicData uri="http://schemas.openxmlformats.org/drawingml/2006/table">
            <a:tbl>
              <a:tblPr/>
              <a:tblGrid>
                <a:gridCol w="1047336">
                  <a:extLst>
                    <a:ext uri="{9D8B030D-6E8A-4147-A177-3AD203B41FA5}">
                      <a16:colId xmlns:a16="http://schemas.microsoft.com/office/drawing/2014/main" val="600314857"/>
                    </a:ext>
                  </a:extLst>
                </a:gridCol>
                <a:gridCol w="807321">
                  <a:extLst>
                    <a:ext uri="{9D8B030D-6E8A-4147-A177-3AD203B41FA5}">
                      <a16:colId xmlns:a16="http://schemas.microsoft.com/office/drawing/2014/main" val="2392434269"/>
                    </a:ext>
                  </a:extLst>
                </a:gridCol>
              </a:tblGrid>
              <a:tr h="352011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姓名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性别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02832"/>
                  </a:ext>
                </a:extLst>
              </a:tr>
              <a:tr h="25651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景华鹏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119458"/>
                  </a:ext>
                </a:extLst>
              </a:tr>
              <a:tr h="25651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杨星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3918609"/>
                  </a:ext>
                </a:extLst>
              </a:tr>
              <a:tr h="25651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蒙露明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849703"/>
                  </a:ext>
                </a:extLst>
              </a:tr>
              <a:tr h="25651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阮理炜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5388273"/>
                  </a:ext>
                </a:extLst>
              </a:tr>
            </a:tbl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430" y="986787"/>
            <a:ext cx="3475723" cy="329448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093" y="1134353"/>
            <a:ext cx="3999141" cy="2999356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652727" y="4726755"/>
            <a:ext cx="3329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存在问题：阳台未收拾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2449969" y="4281275"/>
            <a:ext cx="3060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研三 </a:t>
            </a:r>
            <a:r>
              <a:rPr lang="en-US" altLang="zh-CN" dirty="0" smtClean="0"/>
              <a:t>771</a:t>
            </a:r>
            <a:endParaRPr lang="zh-CN" altLang="en-US" dirty="0"/>
          </a:p>
        </p:txBody>
      </p:sp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810624"/>
              </p:ext>
            </p:extLst>
          </p:nvPr>
        </p:nvGraphicFramePr>
        <p:xfrm>
          <a:off x="2052404" y="5181313"/>
          <a:ext cx="1854657" cy="1378044"/>
        </p:xfrm>
        <a:graphic>
          <a:graphicData uri="http://schemas.openxmlformats.org/drawingml/2006/table">
            <a:tbl>
              <a:tblPr/>
              <a:tblGrid>
                <a:gridCol w="1047336">
                  <a:extLst>
                    <a:ext uri="{9D8B030D-6E8A-4147-A177-3AD203B41FA5}">
                      <a16:colId xmlns:a16="http://schemas.microsoft.com/office/drawing/2014/main" val="600314857"/>
                    </a:ext>
                  </a:extLst>
                </a:gridCol>
                <a:gridCol w="807321">
                  <a:extLst>
                    <a:ext uri="{9D8B030D-6E8A-4147-A177-3AD203B41FA5}">
                      <a16:colId xmlns:a16="http://schemas.microsoft.com/office/drawing/2014/main" val="2392434269"/>
                    </a:ext>
                  </a:extLst>
                </a:gridCol>
              </a:tblGrid>
              <a:tr h="2380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姓名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性别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02832"/>
                  </a:ext>
                </a:extLst>
              </a:tr>
              <a:tr h="28355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张学皓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119458"/>
                  </a:ext>
                </a:extLst>
              </a:tr>
              <a:tr h="28355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刘子健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3918609"/>
                  </a:ext>
                </a:extLst>
              </a:tr>
              <a:tr h="28355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孙图南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849703"/>
                  </a:ext>
                </a:extLst>
              </a:tr>
              <a:tr h="28355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王召旭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5388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05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843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843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2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5"/>
</p:tagLst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9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9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9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9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Tw Cen MT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8775</TotalTime>
  <Words>409</Words>
  <Application>Microsoft Office PowerPoint</Application>
  <PresentationFormat>宽屏</PresentationFormat>
  <Paragraphs>231</Paragraphs>
  <Slides>11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华文仿宋</vt:lpstr>
      <vt:lpstr>宋体</vt:lpstr>
      <vt:lpstr>微软雅黑</vt:lpstr>
      <vt:lpstr>Arial</vt:lpstr>
      <vt:lpstr>Calibri</vt:lpstr>
      <vt:lpstr>Calibri Light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666</cp:lastModifiedBy>
  <cp:revision>1812</cp:revision>
  <dcterms:created xsi:type="dcterms:W3CDTF">2022-11-12T13:19:21Z</dcterms:created>
  <dcterms:modified xsi:type="dcterms:W3CDTF">2023-12-26T01:40:09Z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2052-3.8.1.6116</vt:lpwstr>
  </property>
  <property fmtid="{D5CDD505-2E9C-101B-9397-08002B2CF9AE}" pid="3" name="KSORubyTemplateID">
    <vt:lpwstr>8</vt:lpwstr>
  </property>
</Properties>
</file>