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31" r:id="rId2"/>
    <p:sldId id="633" r:id="rId3"/>
    <p:sldId id="637" r:id="rId4"/>
    <p:sldId id="684" r:id="rId5"/>
    <p:sldId id="693" r:id="rId6"/>
    <p:sldId id="689" r:id="rId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72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FBE5D6"/>
    <a:srgbClr val="C00000"/>
    <a:srgbClr val="E6E6E6"/>
    <a:srgbClr val="0000FF"/>
    <a:srgbClr val="FCECE8"/>
    <a:srgbClr val="F8D7CD"/>
    <a:srgbClr val="1A5B96"/>
    <a:srgbClr val="628622"/>
    <a:srgbClr val="E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88457" autoAdjust="0"/>
  </p:normalViewPr>
  <p:slideViewPr>
    <p:cSldViewPr snapToGrid="0">
      <p:cViewPr varScale="1">
        <p:scale>
          <a:sx n="92" d="100"/>
          <a:sy n="92" d="100"/>
        </p:scale>
        <p:origin x="102" y="174"/>
      </p:cViewPr>
      <p:guideLst>
        <p:guide orient="horz" pos="2137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04" y="10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C5FCC-7B57-4E25-B3C0-9BE4E8CE7B56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F926C-0154-4B35-9972-79DBD51E4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4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9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33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688000"/>
            <a:ext cx="121951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>
            <a:off x="0" y="6138000"/>
            <a:ext cx="1554284" cy="7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" y="6592419"/>
            <a:ext cx="360000" cy="26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4"/>
          <p:cNvSpPr/>
          <p:nvPr userDrawn="1"/>
        </p:nvSpPr>
        <p:spPr>
          <a:xfrm>
            <a:off x="9350378" y="-2974"/>
            <a:ext cx="2841622" cy="690973"/>
          </a:xfrm>
          <a:custGeom>
            <a:avLst/>
            <a:gdLst>
              <a:gd name="connsiteX0" fmla="*/ 0 w 2599349"/>
              <a:gd name="connsiteY0" fmla="*/ 0 h 1182812"/>
              <a:gd name="connsiteX1" fmla="*/ 2599349 w 2599349"/>
              <a:gd name="connsiteY1" fmla="*/ 0 h 1182812"/>
              <a:gd name="connsiteX2" fmla="*/ 2599349 w 2599349"/>
              <a:gd name="connsiteY2" fmla="*/ 1182812 h 1182812"/>
              <a:gd name="connsiteX3" fmla="*/ 0 w 2599349"/>
              <a:gd name="connsiteY3" fmla="*/ 1182812 h 1182812"/>
              <a:gd name="connsiteX4" fmla="*/ 0 w 2599349"/>
              <a:gd name="connsiteY4" fmla="*/ 0 h 1182812"/>
              <a:gd name="connsiteX0-1" fmla="*/ 711200 w 3310549"/>
              <a:gd name="connsiteY0-2" fmla="*/ 0 h 1226354"/>
              <a:gd name="connsiteX1-3" fmla="*/ 3310549 w 3310549"/>
              <a:gd name="connsiteY1-4" fmla="*/ 0 h 1226354"/>
              <a:gd name="connsiteX2-5" fmla="*/ 3310549 w 3310549"/>
              <a:gd name="connsiteY2-6" fmla="*/ 1182812 h 1226354"/>
              <a:gd name="connsiteX3-7" fmla="*/ 0 w 3310549"/>
              <a:gd name="connsiteY3-8" fmla="*/ 1226354 h 1226354"/>
              <a:gd name="connsiteX4-9" fmla="*/ 711200 w 3310549"/>
              <a:gd name="connsiteY4-10" fmla="*/ 0 h 1226354"/>
              <a:gd name="connsiteX0-11" fmla="*/ 720725 w 3320074"/>
              <a:gd name="connsiteY0-12" fmla="*/ 0 h 1197779"/>
              <a:gd name="connsiteX1-13" fmla="*/ 3320074 w 3320074"/>
              <a:gd name="connsiteY1-14" fmla="*/ 0 h 1197779"/>
              <a:gd name="connsiteX2-15" fmla="*/ 3320074 w 3320074"/>
              <a:gd name="connsiteY2-16" fmla="*/ 1182812 h 1197779"/>
              <a:gd name="connsiteX3-17" fmla="*/ 0 w 3320074"/>
              <a:gd name="connsiteY3-18" fmla="*/ 1197779 h 1197779"/>
              <a:gd name="connsiteX4-19" fmla="*/ 720725 w 3320074"/>
              <a:gd name="connsiteY4-20" fmla="*/ 0 h 1197779"/>
              <a:gd name="connsiteX0-21" fmla="*/ 800907 w 3400256"/>
              <a:gd name="connsiteY0-22" fmla="*/ 0 h 1197779"/>
              <a:gd name="connsiteX1-23" fmla="*/ 3400256 w 3400256"/>
              <a:gd name="connsiteY1-24" fmla="*/ 0 h 1197779"/>
              <a:gd name="connsiteX2-25" fmla="*/ 3400256 w 3400256"/>
              <a:gd name="connsiteY2-26" fmla="*/ 1182812 h 1197779"/>
              <a:gd name="connsiteX3-27" fmla="*/ 0 w 3400256"/>
              <a:gd name="connsiteY3-28" fmla="*/ 1197779 h 1197779"/>
              <a:gd name="connsiteX4-29" fmla="*/ 800907 w 3400256"/>
              <a:gd name="connsiteY4-30" fmla="*/ 0 h 1197779"/>
              <a:gd name="connsiteX0-31" fmla="*/ 680750 w 3400256"/>
              <a:gd name="connsiteY0-32" fmla="*/ 0 h 1197779"/>
              <a:gd name="connsiteX1-33" fmla="*/ 3400256 w 3400256"/>
              <a:gd name="connsiteY1-34" fmla="*/ 0 h 1197779"/>
              <a:gd name="connsiteX2-35" fmla="*/ 3400256 w 3400256"/>
              <a:gd name="connsiteY2-36" fmla="*/ 1182812 h 1197779"/>
              <a:gd name="connsiteX3-37" fmla="*/ 0 w 3400256"/>
              <a:gd name="connsiteY3-38" fmla="*/ 1197779 h 1197779"/>
              <a:gd name="connsiteX4-39" fmla="*/ 680750 w 3400256"/>
              <a:gd name="connsiteY4-40" fmla="*/ 0 h 1197779"/>
              <a:gd name="connsiteX0-41" fmla="*/ 706575 w 3400256"/>
              <a:gd name="connsiteY0-42" fmla="*/ 0 h 1197779"/>
              <a:gd name="connsiteX1-43" fmla="*/ 3400256 w 3400256"/>
              <a:gd name="connsiteY1-44" fmla="*/ 0 h 1197779"/>
              <a:gd name="connsiteX2-45" fmla="*/ 3400256 w 3400256"/>
              <a:gd name="connsiteY2-46" fmla="*/ 1182812 h 1197779"/>
              <a:gd name="connsiteX3-47" fmla="*/ 0 w 3400256"/>
              <a:gd name="connsiteY3-48" fmla="*/ 1197779 h 1197779"/>
              <a:gd name="connsiteX4-49" fmla="*/ 706575 w 3400256"/>
              <a:gd name="connsiteY4-50" fmla="*/ 0 h 1197779"/>
              <a:gd name="connsiteX0-51" fmla="*/ 264806 w 3400256"/>
              <a:gd name="connsiteY0-52" fmla="*/ 16934 h 1197779"/>
              <a:gd name="connsiteX1-53" fmla="*/ 3400256 w 3400256"/>
              <a:gd name="connsiteY1-54" fmla="*/ 0 h 1197779"/>
              <a:gd name="connsiteX2-55" fmla="*/ 3400256 w 3400256"/>
              <a:gd name="connsiteY2-56" fmla="*/ 1182812 h 1197779"/>
              <a:gd name="connsiteX3-57" fmla="*/ 0 w 3400256"/>
              <a:gd name="connsiteY3-58" fmla="*/ 1197779 h 1197779"/>
              <a:gd name="connsiteX4-59" fmla="*/ 264806 w 3400256"/>
              <a:gd name="connsiteY4-60" fmla="*/ 16934 h 1197779"/>
              <a:gd name="connsiteX0-61" fmla="*/ 411707 w 3400256"/>
              <a:gd name="connsiteY0-62" fmla="*/ 0 h 1202955"/>
              <a:gd name="connsiteX1-63" fmla="*/ 3400256 w 3400256"/>
              <a:gd name="connsiteY1-64" fmla="*/ 5176 h 1202955"/>
              <a:gd name="connsiteX2-65" fmla="*/ 3400256 w 3400256"/>
              <a:gd name="connsiteY2-66" fmla="*/ 1187988 h 1202955"/>
              <a:gd name="connsiteX3-67" fmla="*/ 0 w 3400256"/>
              <a:gd name="connsiteY3-68" fmla="*/ 1202955 h 1202955"/>
              <a:gd name="connsiteX4-69" fmla="*/ 411707 w 3400256"/>
              <a:gd name="connsiteY4-70" fmla="*/ 0 h 1202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00256" h="1202955">
                <a:moveTo>
                  <a:pt x="411707" y="0"/>
                </a:moveTo>
                <a:lnTo>
                  <a:pt x="3400256" y="5176"/>
                </a:lnTo>
                <a:lnTo>
                  <a:pt x="3400256" y="1187988"/>
                </a:lnTo>
                <a:lnTo>
                  <a:pt x="0" y="1202955"/>
                </a:lnTo>
                <a:lnTo>
                  <a:pt x="411707" y="0"/>
                </a:lnTo>
                <a:close/>
              </a:path>
            </a:pathLst>
          </a:custGeom>
          <a:solidFill>
            <a:srgbClr val="C0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 flipH="1">
            <a:off x="10637716" y="6138000"/>
            <a:ext cx="1554284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81512"/>
            <a:ext cx="522000" cy="522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CA308-9A19-4442-A38A-592EFE975C3E}" type="datetime1">
              <a:rPr lang="zh-CN" altLang="en-US"/>
              <a:t>2023/2/25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4CA308-9A19-4442-A38A-592EFE975C3E}" type="datetime1">
              <a:rPr lang="zh-CN" altLang="en-US"/>
              <a:t>2023/2/25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24637" b="18855"/>
          <a:stretch>
            <a:fillRect/>
          </a:stretch>
        </p:blipFill>
        <p:spPr bwMode="auto">
          <a:xfrm>
            <a:off x="4292085" y="2325759"/>
            <a:ext cx="35972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</p:pic>
      <p:grpSp>
        <p:nvGrpSpPr>
          <p:cNvPr id="16" name="组合 6"/>
          <p:cNvGrpSpPr/>
          <p:nvPr/>
        </p:nvGrpSpPr>
        <p:grpSpPr bwMode="auto">
          <a:xfrm>
            <a:off x="0" y="1577951"/>
            <a:ext cx="12193200" cy="2616085"/>
            <a:chOff x="0" y="0"/>
            <a:chExt cx="9172345" cy="494955"/>
          </a:xfrm>
        </p:grpSpPr>
        <p:sp>
          <p:nvSpPr>
            <p:cNvPr id="17" name="直接连接符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9172345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8620"/>
              <a:ext cx="9171442" cy="466335"/>
            </a:xfrm>
            <a:prstGeom prst="rect">
              <a:avLst/>
            </a:prstGeom>
            <a:solidFill>
              <a:srgbClr val="B4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9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2667" y="1738372"/>
            <a:ext cx="10256107" cy="22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石油工程</a:t>
            </a:r>
            <a:r>
              <a:rPr lang="zh-CN" altLang="en-US" sz="6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学院学生工作室</a:t>
            </a:r>
            <a:endParaRPr lang="en-US" altLang="zh-CN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安全卫生检查结果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4" y="295527"/>
            <a:ext cx="980179" cy="980179"/>
          </a:xfrm>
          <a:prstGeom prst="rect">
            <a:avLst/>
          </a:prstGeom>
          <a:effectLst/>
        </p:spPr>
      </p:pic>
      <p:pic>
        <p:nvPicPr>
          <p:cNvPr id="11" name="图片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78" y="568809"/>
            <a:ext cx="900000" cy="6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8574AD7-D5FE-F059-2FBB-CCDA0BBA2ED9}"/>
              </a:ext>
            </a:extLst>
          </p:cNvPr>
          <p:cNvSpPr txBox="1"/>
          <p:nvPr/>
        </p:nvSpPr>
        <p:spPr>
          <a:xfrm>
            <a:off x="5129846" y="5988532"/>
            <a:ext cx="491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2023.02.25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结果汇总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C936DB2-59A1-A92D-077D-2B7A30AEA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68462"/>
              </p:ext>
            </p:extLst>
          </p:nvPr>
        </p:nvGraphicFramePr>
        <p:xfrm>
          <a:off x="1340428" y="1911927"/>
          <a:ext cx="8728364" cy="3117273"/>
        </p:xfrm>
        <a:graphic>
          <a:graphicData uri="http://schemas.openxmlformats.org/drawingml/2006/table">
            <a:tbl>
              <a:tblPr/>
              <a:tblGrid>
                <a:gridCol w="647688">
                  <a:extLst>
                    <a:ext uri="{9D8B030D-6E8A-4147-A177-3AD203B41FA5}">
                      <a16:colId xmlns:a16="http://schemas.microsoft.com/office/drawing/2014/main" val="916172370"/>
                    </a:ext>
                  </a:extLst>
                </a:gridCol>
                <a:gridCol w="863584">
                  <a:extLst>
                    <a:ext uri="{9D8B030D-6E8A-4147-A177-3AD203B41FA5}">
                      <a16:colId xmlns:a16="http://schemas.microsoft.com/office/drawing/2014/main" val="1137477275"/>
                    </a:ext>
                  </a:extLst>
                </a:gridCol>
                <a:gridCol w="817320">
                  <a:extLst>
                    <a:ext uri="{9D8B030D-6E8A-4147-A177-3AD203B41FA5}">
                      <a16:colId xmlns:a16="http://schemas.microsoft.com/office/drawing/2014/main" val="4166236618"/>
                    </a:ext>
                  </a:extLst>
                </a:gridCol>
                <a:gridCol w="1383338">
                  <a:extLst>
                    <a:ext uri="{9D8B030D-6E8A-4147-A177-3AD203B41FA5}">
                      <a16:colId xmlns:a16="http://schemas.microsoft.com/office/drawing/2014/main" val="4007942603"/>
                    </a:ext>
                  </a:extLst>
                </a:gridCol>
                <a:gridCol w="1352979">
                  <a:extLst>
                    <a:ext uri="{9D8B030D-6E8A-4147-A177-3AD203B41FA5}">
                      <a16:colId xmlns:a16="http://schemas.microsoft.com/office/drawing/2014/main" val="440148458"/>
                    </a:ext>
                  </a:extLst>
                </a:gridCol>
                <a:gridCol w="2310474">
                  <a:extLst>
                    <a:ext uri="{9D8B030D-6E8A-4147-A177-3AD203B41FA5}">
                      <a16:colId xmlns:a16="http://schemas.microsoft.com/office/drawing/2014/main" val="554047988"/>
                    </a:ext>
                  </a:extLst>
                </a:gridCol>
                <a:gridCol w="1352981">
                  <a:extLst>
                    <a:ext uri="{9D8B030D-6E8A-4147-A177-3AD203B41FA5}">
                      <a16:colId xmlns:a16="http://schemas.microsoft.com/office/drawing/2014/main" val="1347431933"/>
                    </a:ext>
                  </a:extLst>
                </a:gridCol>
              </a:tblGrid>
              <a:tr h="2829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工作室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负责人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负责人电话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所属系所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打分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39802"/>
                  </a:ext>
                </a:extLst>
              </a:tr>
              <a:tr h="5668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李经纬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S21020063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17860760270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油气开采研究所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77103"/>
                  </a:ext>
                </a:extLst>
              </a:tr>
              <a:tr h="5668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E1916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S20020075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17863978680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9954"/>
                  </a:ext>
                </a:extLst>
              </a:tr>
              <a:tr h="5668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E1813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1902010114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18330840841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76925"/>
                  </a:ext>
                </a:extLst>
              </a:tr>
              <a:tr h="5668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李闪闪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B21020021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17685458382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072886"/>
                  </a:ext>
                </a:extLst>
              </a:tr>
              <a:tr h="5668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尚振骁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S21020099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13553052562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89.89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870517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2C1274DD-9BAC-D601-0243-E4672BF91784}"/>
              </a:ext>
            </a:extLst>
          </p:cNvPr>
          <p:cNvSpPr txBox="1"/>
          <p:nvPr/>
        </p:nvSpPr>
        <p:spPr>
          <a:xfrm>
            <a:off x="2909455" y="1047111"/>
            <a:ext cx="511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优秀工作室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结果汇总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56741F3-C87C-1CAB-FA08-4F3FC8758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03218"/>
              </p:ext>
            </p:extLst>
          </p:nvPr>
        </p:nvGraphicFramePr>
        <p:xfrm>
          <a:off x="1215736" y="1039091"/>
          <a:ext cx="9266640" cy="5278580"/>
        </p:xfrm>
        <a:graphic>
          <a:graphicData uri="http://schemas.openxmlformats.org/drawingml/2006/table">
            <a:tbl>
              <a:tblPr/>
              <a:tblGrid>
                <a:gridCol w="531812">
                  <a:extLst>
                    <a:ext uri="{9D8B030D-6E8A-4147-A177-3AD203B41FA5}">
                      <a16:colId xmlns:a16="http://schemas.microsoft.com/office/drawing/2014/main" val="1284228223"/>
                    </a:ext>
                  </a:extLst>
                </a:gridCol>
                <a:gridCol w="933493">
                  <a:extLst>
                    <a:ext uri="{9D8B030D-6E8A-4147-A177-3AD203B41FA5}">
                      <a16:colId xmlns:a16="http://schemas.microsoft.com/office/drawing/2014/main" val="473255802"/>
                    </a:ext>
                  </a:extLst>
                </a:gridCol>
                <a:gridCol w="883485">
                  <a:extLst>
                    <a:ext uri="{9D8B030D-6E8A-4147-A177-3AD203B41FA5}">
                      <a16:colId xmlns:a16="http://schemas.microsoft.com/office/drawing/2014/main" val="1063294357"/>
                    </a:ext>
                  </a:extLst>
                </a:gridCol>
                <a:gridCol w="1200205">
                  <a:extLst>
                    <a:ext uri="{9D8B030D-6E8A-4147-A177-3AD203B41FA5}">
                      <a16:colId xmlns:a16="http://schemas.microsoft.com/office/drawing/2014/main" val="292736066"/>
                    </a:ext>
                  </a:extLst>
                </a:gridCol>
                <a:gridCol w="1333562">
                  <a:extLst>
                    <a:ext uri="{9D8B030D-6E8A-4147-A177-3AD203B41FA5}">
                      <a16:colId xmlns:a16="http://schemas.microsoft.com/office/drawing/2014/main" val="1018102674"/>
                    </a:ext>
                  </a:extLst>
                </a:gridCol>
                <a:gridCol w="2450419">
                  <a:extLst>
                    <a:ext uri="{9D8B030D-6E8A-4147-A177-3AD203B41FA5}">
                      <a16:colId xmlns:a16="http://schemas.microsoft.com/office/drawing/2014/main" val="4147900126"/>
                    </a:ext>
                  </a:extLst>
                </a:gridCol>
                <a:gridCol w="1933664">
                  <a:extLst>
                    <a:ext uri="{9D8B030D-6E8A-4147-A177-3AD203B41FA5}">
                      <a16:colId xmlns:a16="http://schemas.microsoft.com/office/drawing/2014/main" val="3824338327"/>
                    </a:ext>
                  </a:extLst>
                </a:gridCol>
              </a:tblGrid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工作室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负责人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负责人电话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所属系所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打分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79342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E1809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Z21020041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17660341179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89.33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16278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赵彤彤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Z21020103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17629032014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89.11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15926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张宪法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B20020007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17854227049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油气田化学研究所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943616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李绍鹏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S20020118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15945859032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油气开采研究所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695870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周博博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B20020028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17854262646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油气田化学研究所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38369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E2125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董江洋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Z21020100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13379323445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油气田化学研究所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553909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朱跃成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B22020050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17854278909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油气田化学研究所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8401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刘栢硕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B21020077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1780672034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16168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林国君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S21020019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15016666254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油气井工程研究所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72229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王耀谊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S20020124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17660655853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油气开采研究所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920919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宋阳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Z20020094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15161119690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27789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王春起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B22020065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17863973680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96917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胡尊鹏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S21020043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17860777072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油气开采研究所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115742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王海洋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S21020037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18668960718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油气开采研究所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19763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葛云枝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Z21020051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15621002901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油气开采研究所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487613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刘津铭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S22020160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15124359275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油气田化学研究所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27906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B623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韦昌坤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S20020047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18133635086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02960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1702010817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17806268869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油气田化学研究所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62778"/>
                  </a:ext>
                </a:extLst>
              </a:tr>
              <a:tr h="2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董二坤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Z21020101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15610070552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油气田化学研究所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361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结果汇总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8667415-E5BE-7956-FBDF-085E47DE7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48364"/>
              </p:ext>
            </p:extLst>
          </p:nvPr>
        </p:nvGraphicFramePr>
        <p:xfrm>
          <a:off x="1265380" y="895493"/>
          <a:ext cx="8865756" cy="5578040"/>
        </p:xfrm>
        <a:graphic>
          <a:graphicData uri="http://schemas.openxmlformats.org/drawingml/2006/table">
            <a:tbl>
              <a:tblPr/>
              <a:tblGrid>
                <a:gridCol w="657883">
                  <a:extLst>
                    <a:ext uri="{9D8B030D-6E8A-4147-A177-3AD203B41FA5}">
                      <a16:colId xmlns:a16="http://schemas.microsoft.com/office/drawing/2014/main" val="2489427076"/>
                    </a:ext>
                  </a:extLst>
                </a:gridCol>
                <a:gridCol w="877178">
                  <a:extLst>
                    <a:ext uri="{9D8B030D-6E8A-4147-A177-3AD203B41FA5}">
                      <a16:colId xmlns:a16="http://schemas.microsoft.com/office/drawing/2014/main" val="4179856089"/>
                    </a:ext>
                  </a:extLst>
                </a:gridCol>
                <a:gridCol w="830185">
                  <a:extLst>
                    <a:ext uri="{9D8B030D-6E8A-4147-A177-3AD203B41FA5}">
                      <a16:colId xmlns:a16="http://schemas.microsoft.com/office/drawing/2014/main" val="1300212013"/>
                    </a:ext>
                  </a:extLst>
                </a:gridCol>
                <a:gridCol w="1127799">
                  <a:extLst>
                    <a:ext uri="{9D8B030D-6E8A-4147-A177-3AD203B41FA5}">
                      <a16:colId xmlns:a16="http://schemas.microsoft.com/office/drawing/2014/main" val="4266241399"/>
                    </a:ext>
                  </a:extLst>
                </a:gridCol>
                <a:gridCol w="1253111">
                  <a:extLst>
                    <a:ext uri="{9D8B030D-6E8A-4147-A177-3AD203B41FA5}">
                      <a16:colId xmlns:a16="http://schemas.microsoft.com/office/drawing/2014/main" val="127624498"/>
                    </a:ext>
                  </a:extLst>
                </a:gridCol>
                <a:gridCol w="2302590">
                  <a:extLst>
                    <a:ext uri="{9D8B030D-6E8A-4147-A177-3AD203B41FA5}">
                      <a16:colId xmlns:a16="http://schemas.microsoft.com/office/drawing/2014/main" val="1667966262"/>
                    </a:ext>
                  </a:extLst>
                </a:gridCol>
                <a:gridCol w="1817010">
                  <a:extLst>
                    <a:ext uri="{9D8B030D-6E8A-4147-A177-3AD203B41FA5}">
                      <a16:colId xmlns:a16="http://schemas.microsoft.com/office/drawing/2014/main" val="323081530"/>
                    </a:ext>
                  </a:extLst>
                </a:gridCol>
              </a:tblGrid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工作室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负责人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负责人电话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所属系所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打分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67771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B701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王茂洁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Z21020006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17852622683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船舶与海洋工程系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86.22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00987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李景林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S21020055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15610469192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829239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马维臻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Z20020036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17362241141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油气井工程研究所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90004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申浩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B22020001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17806234590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海洋油气与水合物研究所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985503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刘一田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S21020012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15135897205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油气田化学研究所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81526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师颖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S21020079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15610083681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545942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Z21020078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17685473818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海洋油气与水合物研究所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490145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冯奇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B21020007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18384266568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油气井工程研究所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95139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李皓嘉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S21020064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13070891573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油气开采研究所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33323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董立圆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Z21020035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15621496065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42490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杨恒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B20020012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18392888204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油气井工程研究所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25827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E2107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臧晓宇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B20020003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17864239626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油气田化学研究所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87222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杨俊超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B21020072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17864268756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油气井工程研究所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85693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徐庆法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Z21020042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17862109738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776533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E1907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李培含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S21020140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17860758828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油气田化学研究所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725983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王一帆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S21020015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15206664495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油气井工程研究所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38619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陈刚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B22020005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18858387579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海洋油气与水合物研究所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586586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B20020043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13689288083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油气开采研究所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83.89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192585"/>
                  </a:ext>
                </a:extLst>
              </a:tr>
              <a:tr h="2789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戴勤洋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B21020078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18883398659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83.67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7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24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结果汇总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45695A7-293E-9CDD-3C21-F14080094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141861"/>
              </p:ext>
            </p:extLst>
          </p:nvPr>
        </p:nvGraphicFramePr>
        <p:xfrm>
          <a:off x="976743" y="2182089"/>
          <a:ext cx="9684330" cy="2774372"/>
        </p:xfrm>
        <a:graphic>
          <a:graphicData uri="http://schemas.openxmlformats.org/drawingml/2006/table">
            <a:tbl>
              <a:tblPr/>
              <a:tblGrid>
                <a:gridCol w="648485">
                  <a:extLst>
                    <a:ext uri="{9D8B030D-6E8A-4147-A177-3AD203B41FA5}">
                      <a16:colId xmlns:a16="http://schemas.microsoft.com/office/drawing/2014/main" val="4223186070"/>
                    </a:ext>
                  </a:extLst>
                </a:gridCol>
                <a:gridCol w="864647">
                  <a:extLst>
                    <a:ext uri="{9D8B030D-6E8A-4147-A177-3AD203B41FA5}">
                      <a16:colId xmlns:a16="http://schemas.microsoft.com/office/drawing/2014/main" val="1448070646"/>
                    </a:ext>
                  </a:extLst>
                </a:gridCol>
                <a:gridCol w="818327">
                  <a:extLst>
                    <a:ext uri="{9D8B030D-6E8A-4147-A177-3AD203B41FA5}">
                      <a16:colId xmlns:a16="http://schemas.microsoft.com/office/drawing/2014/main" val="2463333537"/>
                    </a:ext>
                  </a:extLst>
                </a:gridCol>
                <a:gridCol w="1080163">
                  <a:extLst>
                    <a:ext uri="{9D8B030D-6E8A-4147-A177-3AD203B41FA5}">
                      <a16:colId xmlns:a16="http://schemas.microsoft.com/office/drawing/2014/main" val="1841462146"/>
                    </a:ext>
                  </a:extLst>
                </a:gridCol>
                <a:gridCol w="1266736">
                  <a:extLst>
                    <a:ext uri="{9D8B030D-6E8A-4147-A177-3AD203B41FA5}">
                      <a16:colId xmlns:a16="http://schemas.microsoft.com/office/drawing/2014/main" val="1351431600"/>
                    </a:ext>
                  </a:extLst>
                </a:gridCol>
                <a:gridCol w="2269698">
                  <a:extLst>
                    <a:ext uri="{9D8B030D-6E8A-4147-A177-3AD203B41FA5}">
                      <a16:colId xmlns:a16="http://schemas.microsoft.com/office/drawing/2014/main" val="591563367"/>
                    </a:ext>
                  </a:extLst>
                </a:gridCol>
                <a:gridCol w="852905">
                  <a:extLst>
                    <a:ext uri="{9D8B030D-6E8A-4147-A177-3AD203B41FA5}">
                      <a16:colId xmlns:a16="http://schemas.microsoft.com/office/drawing/2014/main" val="3602957011"/>
                    </a:ext>
                  </a:extLst>
                </a:gridCol>
                <a:gridCol w="1883369">
                  <a:extLst>
                    <a:ext uri="{9D8B030D-6E8A-4147-A177-3AD203B41FA5}">
                      <a16:colId xmlns:a16="http://schemas.microsoft.com/office/drawing/2014/main" val="138142975"/>
                    </a:ext>
                  </a:extLst>
                </a:gridCol>
              </a:tblGrid>
              <a:tr h="2635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序号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工作室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负责人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学号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负责人电话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所属系所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打分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存在问题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310138"/>
                  </a:ext>
                </a:extLst>
              </a:tr>
              <a:tr h="502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B315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张震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S20020028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17669681283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油气井工程研究所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81.44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有烟味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66851"/>
                  </a:ext>
                </a:extLst>
              </a:tr>
              <a:tr h="502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B705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王博闻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B19020006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15764277875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海洋油气与水合物研究所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杂物多、地面脏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300990"/>
                  </a:ext>
                </a:extLst>
              </a:tr>
              <a:tr h="502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B715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张家荣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Z20020080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15803464855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油气井工程研究所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地面脏、物品乱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33728"/>
                  </a:ext>
                </a:extLst>
              </a:tr>
              <a:tr h="502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B502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徐国彬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S20020045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13143000071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油气田化学研究所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79.44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地面脏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240697"/>
                  </a:ext>
                </a:extLst>
              </a:tr>
              <a:tr h="502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特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C217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杨雨萱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1702010804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18353246369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油气藏工程研究所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杂物堆积、地面脏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049941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5B2C45D2-9C63-BD1C-3972-0BCB8E518448}"/>
              </a:ext>
            </a:extLst>
          </p:cNvPr>
          <p:cNvSpPr txBox="1"/>
          <p:nvPr/>
        </p:nvSpPr>
        <p:spPr>
          <a:xfrm>
            <a:off x="2909455" y="1047111"/>
            <a:ext cx="511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存在问题工作室</a:t>
            </a:r>
          </a:p>
        </p:txBody>
      </p:sp>
    </p:spTree>
    <p:extLst>
      <p:ext uri="{BB962C8B-B14F-4D97-AF65-F5344CB8AC3E}">
        <p14:creationId xmlns:p14="http://schemas.microsoft.com/office/powerpoint/2010/main" val="93407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16971" y="815204"/>
            <a:ext cx="36212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优秀工作室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/>
              <a:t>工</a:t>
            </a:r>
            <a:r>
              <a:rPr lang="en-US" altLang="zh-CN" dirty="0">
                <a:latin typeface="+mj-ea"/>
                <a:ea typeface="+mj-ea"/>
              </a:rPr>
              <a:t>B-429</a:t>
            </a:r>
            <a:r>
              <a:rPr lang="en-US" altLang="zh-CN" dirty="0"/>
              <a:t> </a:t>
            </a:r>
            <a:r>
              <a:rPr lang="zh-CN" altLang="en-US" dirty="0"/>
              <a:t>油气开采研究所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007F6E-F05E-E054-F973-206B72EBBAD2}"/>
              </a:ext>
            </a:extLst>
          </p:cNvPr>
          <p:cNvSpPr txBox="1"/>
          <p:nvPr/>
        </p:nvSpPr>
        <p:spPr>
          <a:xfrm>
            <a:off x="6661980" y="907537"/>
            <a:ext cx="41478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</a:rPr>
              <a:t>存在问题工作室</a:t>
            </a:r>
            <a:endParaRPr lang="en-US" altLang="zh-CN" sz="2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latin typeface="+mj-ea"/>
                <a:ea typeface="+mj-ea"/>
              </a:rPr>
              <a:t>特</a:t>
            </a:r>
            <a:r>
              <a:rPr lang="en-US" altLang="zh-CN" dirty="0">
                <a:latin typeface="+mj-ea"/>
                <a:ea typeface="+mj-ea"/>
              </a:rPr>
              <a:t>C-217</a:t>
            </a:r>
            <a:r>
              <a:rPr lang="zh-CN" altLang="en-US" dirty="0">
                <a:latin typeface="+mj-ea"/>
                <a:ea typeface="+mj-ea"/>
              </a:rPr>
              <a:t>油气藏工程研究所</a:t>
            </a:r>
            <a:endParaRPr lang="en-US" altLang="zh-CN" dirty="0">
              <a:latin typeface="+mj-ea"/>
              <a:ea typeface="+mj-ea"/>
            </a:endParaRPr>
          </a:p>
        </p:txBody>
      </p:sp>
      <p:pic>
        <p:nvPicPr>
          <p:cNvPr id="3" name="图片 2" descr="一群人在桌子旁&#10;&#10;低可信度描述已自动生成">
            <a:extLst>
              <a:ext uri="{FF2B5EF4-FFF2-40B4-BE49-F238E27FC236}">
                <a16:creationId xmlns:a16="http://schemas.microsoft.com/office/drawing/2014/main" id="{8BD215B5-F374-385E-8FB2-C0F7340FB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" y="1553868"/>
            <a:ext cx="3784023" cy="5045364"/>
          </a:xfrm>
          <a:prstGeom prst="rect">
            <a:avLst/>
          </a:prstGeom>
        </p:spPr>
      </p:pic>
      <p:pic>
        <p:nvPicPr>
          <p:cNvPr id="6" name="图片 5" descr="房间的摆设布局&#10;&#10;中度可信度描述已自动生成">
            <a:extLst>
              <a:ext uri="{FF2B5EF4-FFF2-40B4-BE49-F238E27FC236}">
                <a16:creationId xmlns:a16="http://schemas.microsoft.com/office/drawing/2014/main" id="{4DE0CF88-CEBD-82AE-801B-4C1A13A57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36" y="2000251"/>
            <a:ext cx="5896311" cy="3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83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619</Words>
  <Application>Microsoft Office PowerPoint</Application>
  <PresentationFormat>宽屏</PresentationFormat>
  <Paragraphs>388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黑体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DELL</cp:lastModifiedBy>
  <cp:revision>1677</cp:revision>
  <dcterms:created xsi:type="dcterms:W3CDTF">2021-09-26T03:14:51Z</dcterms:created>
  <dcterms:modified xsi:type="dcterms:W3CDTF">2023-02-25T10:09:29Z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  <property fmtid="{D5CDD505-2E9C-101B-9397-08002B2CF9AE}" pid="3" name="KSORubyTemplateID">
    <vt:lpwstr>8</vt:lpwstr>
  </property>
</Properties>
</file>