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31" r:id="rId2"/>
    <p:sldId id="668" r:id="rId3"/>
    <p:sldId id="676" r:id="rId4"/>
    <p:sldId id="679" r:id="rId5"/>
    <p:sldId id="681" r:id="rId6"/>
    <p:sldId id="699" r:id="rId7"/>
    <p:sldId id="695" r:id="rId8"/>
    <p:sldId id="700" r:id="rId9"/>
    <p:sldId id="694" r:id="rId10"/>
    <p:sldId id="672" r:id="rId11"/>
    <p:sldId id="673" r:id="rId12"/>
    <p:sldId id="693" r:id="rId13"/>
    <p:sldId id="696" r:id="rId14"/>
    <p:sldId id="698" r:id="rId15"/>
    <p:sldId id="701" r:id="rId16"/>
    <p:sldId id="702" r:id="rId17"/>
    <p:sldId id="703" r:id="rId18"/>
  </p:sldIdLst>
  <p:sldSz cx="12192000" cy="6858000"/>
  <p:notesSz cx="9144000" cy="6858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72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BE5D6"/>
    <a:srgbClr val="C00000"/>
    <a:srgbClr val="E6E6E6"/>
    <a:srgbClr val="0000FF"/>
    <a:srgbClr val="FCECE8"/>
    <a:srgbClr val="F8D7CD"/>
    <a:srgbClr val="1A5B96"/>
    <a:srgbClr val="628622"/>
    <a:srgbClr val="ED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88457" autoAdjust="0"/>
  </p:normalViewPr>
  <p:slideViewPr>
    <p:cSldViewPr snapToGrid="0">
      <p:cViewPr varScale="1">
        <p:scale>
          <a:sx n="92" d="100"/>
          <a:sy n="92" d="100"/>
        </p:scale>
        <p:origin x="102" y="174"/>
      </p:cViewPr>
      <p:guideLst>
        <p:guide orient="horz" pos="2137"/>
        <p:guide pos="7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10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ECCC5FCC-7B57-4E25-B3C0-9BE4E8CE7B56}" type="datetimeFigureOut">
              <a:rPr lang="zh-CN" altLang="en-US" smtClean="0"/>
              <a:t>2023/2/27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ACEF926C-0154-4B35-9972-79DBD51E45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</p:spPr>
      </p:sp>
      <p:sp>
        <p:nvSpPr>
          <p:cNvPr id="6" name="备注占位符 5"/>
          <p:cNvSpPr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99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637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894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3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44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1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  <a:lvl2pPr marL="742950" indent="-28575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2pPr>
            <a:lvl3pPr marL="11430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3pPr>
            <a:lvl4pPr marL="16002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4pPr>
            <a:lvl5pPr marL="2057400" indent="-228600" defTabSz="898525"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898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04DD46-1083-4624-9BD3-F550993EB1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宋体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54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0" y="688000"/>
            <a:ext cx="12195173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>
            <a:off x="0" y="6138000"/>
            <a:ext cx="1554284" cy="7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" y="6592419"/>
            <a:ext cx="360000" cy="26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4"/>
          <p:cNvSpPr/>
          <p:nvPr userDrawn="1"/>
        </p:nvSpPr>
        <p:spPr>
          <a:xfrm>
            <a:off x="9350378" y="-2974"/>
            <a:ext cx="2841622" cy="690973"/>
          </a:xfrm>
          <a:custGeom>
            <a:avLst/>
            <a:gdLst>
              <a:gd name="connsiteX0" fmla="*/ 0 w 2599349"/>
              <a:gd name="connsiteY0" fmla="*/ 0 h 1182812"/>
              <a:gd name="connsiteX1" fmla="*/ 2599349 w 2599349"/>
              <a:gd name="connsiteY1" fmla="*/ 0 h 1182812"/>
              <a:gd name="connsiteX2" fmla="*/ 2599349 w 2599349"/>
              <a:gd name="connsiteY2" fmla="*/ 1182812 h 1182812"/>
              <a:gd name="connsiteX3" fmla="*/ 0 w 2599349"/>
              <a:gd name="connsiteY3" fmla="*/ 1182812 h 1182812"/>
              <a:gd name="connsiteX4" fmla="*/ 0 w 2599349"/>
              <a:gd name="connsiteY4" fmla="*/ 0 h 1182812"/>
              <a:gd name="connsiteX0-1" fmla="*/ 711200 w 3310549"/>
              <a:gd name="connsiteY0-2" fmla="*/ 0 h 1226354"/>
              <a:gd name="connsiteX1-3" fmla="*/ 3310549 w 3310549"/>
              <a:gd name="connsiteY1-4" fmla="*/ 0 h 1226354"/>
              <a:gd name="connsiteX2-5" fmla="*/ 3310549 w 3310549"/>
              <a:gd name="connsiteY2-6" fmla="*/ 1182812 h 1226354"/>
              <a:gd name="connsiteX3-7" fmla="*/ 0 w 3310549"/>
              <a:gd name="connsiteY3-8" fmla="*/ 1226354 h 1226354"/>
              <a:gd name="connsiteX4-9" fmla="*/ 711200 w 3310549"/>
              <a:gd name="connsiteY4-10" fmla="*/ 0 h 1226354"/>
              <a:gd name="connsiteX0-11" fmla="*/ 720725 w 3320074"/>
              <a:gd name="connsiteY0-12" fmla="*/ 0 h 1197779"/>
              <a:gd name="connsiteX1-13" fmla="*/ 3320074 w 3320074"/>
              <a:gd name="connsiteY1-14" fmla="*/ 0 h 1197779"/>
              <a:gd name="connsiteX2-15" fmla="*/ 3320074 w 3320074"/>
              <a:gd name="connsiteY2-16" fmla="*/ 1182812 h 1197779"/>
              <a:gd name="connsiteX3-17" fmla="*/ 0 w 3320074"/>
              <a:gd name="connsiteY3-18" fmla="*/ 1197779 h 1197779"/>
              <a:gd name="connsiteX4-19" fmla="*/ 720725 w 3320074"/>
              <a:gd name="connsiteY4-20" fmla="*/ 0 h 1197779"/>
              <a:gd name="connsiteX0-21" fmla="*/ 800907 w 3400256"/>
              <a:gd name="connsiteY0-22" fmla="*/ 0 h 1197779"/>
              <a:gd name="connsiteX1-23" fmla="*/ 3400256 w 3400256"/>
              <a:gd name="connsiteY1-24" fmla="*/ 0 h 1197779"/>
              <a:gd name="connsiteX2-25" fmla="*/ 3400256 w 3400256"/>
              <a:gd name="connsiteY2-26" fmla="*/ 1182812 h 1197779"/>
              <a:gd name="connsiteX3-27" fmla="*/ 0 w 3400256"/>
              <a:gd name="connsiteY3-28" fmla="*/ 1197779 h 1197779"/>
              <a:gd name="connsiteX4-29" fmla="*/ 800907 w 3400256"/>
              <a:gd name="connsiteY4-30" fmla="*/ 0 h 1197779"/>
              <a:gd name="connsiteX0-31" fmla="*/ 680750 w 3400256"/>
              <a:gd name="connsiteY0-32" fmla="*/ 0 h 1197779"/>
              <a:gd name="connsiteX1-33" fmla="*/ 3400256 w 3400256"/>
              <a:gd name="connsiteY1-34" fmla="*/ 0 h 1197779"/>
              <a:gd name="connsiteX2-35" fmla="*/ 3400256 w 3400256"/>
              <a:gd name="connsiteY2-36" fmla="*/ 1182812 h 1197779"/>
              <a:gd name="connsiteX3-37" fmla="*/ 0 w 3400256"/>
              <a:gd name="connsiteY3-38" fmla="*/ 1197779 h 1197779"/>
              <a:gd name="connsiteX4-39" fmla="*/ 680750 w 3400256"/>
              <a:gd name="connsiteY4-40" fmla="*/ 0 h 1197779"/>
              <a:gd name="connsiteX0-41" fmla="*/ 706575 w 3400256"/>
              <a:gd name="connsiteY0-42" fmla="*/ 0 h 1197779"/>
              <a:gd name="connsiteX1-43" fmla="*/ 3400256 w 3400256"/>
              <a:gd name="connsiteY1-44" fmla="*/ 0 h 1197779"/>
              <a:gd name="connsiteX2-45" fmla="*/ 3400256 w 3400256"/>
              <a:gd name="connsiteY2-46" fmla="*/ 1182812 h 1197779"/>
              <a:gd name="connsiteX3-47" fmla="*/ 0 w 3400256"/>
              <a:gd name="connsiteY3-48" fmla="*/ 1197779 h 1197779"/>
              <a:gd name="connsiteX4-49" fmla="*/ 706575 w 3400256"/>
              <a:gd name="connsiteY4-50" fmla="*/ 0 h 1197779"/>
              <a:gd name="connsiteX0-51" fmla="*/ 264806 w 3400256"/>
              <a:gd name="connsiteY0-52" fmla="*/ 16934 h 1197779"/>
              <a:gd name="connsiteX1-53" fmla="*/ 3400256 w 3400256"/>
              <a:gd name="connsiteY1-54" fmla="*/ 0 h 1197779"/>
              <a:gd name="connsiteX2-55" fmla="*/ 3400256 w 3400256"/>
              <a:gd name="connsiteY2-56" fmla="*/ 1182812 h 1197779"/>
              <a:gd name="connsiteX3-57" fmla="*/ 0 w 3400256"/>
              <a:gd name="connsiteY3-58" fmla="*/ 1197779 h 1197779"/>
              <a:gd name="connsiteX4-59" fmla="*/ 264806 w 3400256"/>
              <a:gd name="connsiteY4-60" fmla="*/ 16934 h 1197779"/>
              <a:gd name="connsiteX0-61" fmla="*/ 411707 w 3400256"/>
              <a:gd name="connsiteY0-62" fmla="*/ 0 h 1202955"/>
              <a:gd name="connsiteX1-63" fmla="*/ 3400256 w 3400256"/>
              <a:gd name="connsiteY1-64" fmla="*/ 5176 h 1202955"/>
              <a:gd name="connsiteX2-65" fmla="*/ 3400256 w 3400256"/>
              <a:gd name="connsiteY2-66" fmla="*/ 1187988 h 1202955"/>
              <a:gd name="connsiteX3-67" fmla="*/ 0 w 3400256"/>
              <a:gd name="connsiteY3-68" fmla="*/ 1202955 h 1202955"/>
              <a:gd name="connsiteX4-69" fmla="*/ 411707 w 3400256"/>
              <a:gd name="connsiteY4-70" fmla="*/ 0 h 12029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00256" h="1202955">
                <a:moveTo>
                  <a:pt x="411707" y="0"/>
                </a:moveTo>
                <a:lnTo>
                  <a:pt x="3400256" y="5176"/>
                </a:lnTo>
                <a:lnTo>
                  <a:pt x="3400256" y="1187988"/>
                </a:lnTo>
                <a:lnTo>
                  <a:pt x="0" y="1202955"/>
                </a:lnTo>
                <a:lnTo>
                  <a:pt x="411707" y="0"/>
                </a:lnTo>
                <a:close/>
              </a:path>
            </a:pathLst>
          </a:custGeom>
          <a:solidFill>
            <a:srgbClr val="C00000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49" b="35678"/>
          <a:stretch>
            <a:fillRect/>
          </a:stretch>
        </p:blipFill>
        <p:spPr>
          <a:xfrm flipH="1">
            <a:off x="10637716" y="6138000"/>
            <a:ext cx="1554284" cy="72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81512"/>
            <a:ext cx="522000" cy="5220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4CA308-9A19-4442-A38A-592EFE975C3E}" type="datetime1">
              <a:rPr lang="zh-CN" altLang="en-US"/>
              <a:t>2023/2/27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itchFamily="34" charset="0"/>
              </a:rPr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64CA308-9A19-4442-A38A-592EFE975C3E}" type="datetime1">
              <a:rPr lang="zh-CN" altLang="en-US"/>
              <a:t>2023/2/27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latin typeface="Arial" panose="020B060402020209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90204" pitchFamily="34" charset="0"/>
              <a:buNone/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8566546D-530F-4639-A6BA-B306F2B5378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anose="02010600030101010101" pitchFamily="2" charset="-122"/>
          <a:sym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24.xml"/><Relationship Id="rId7" Type="http://schemas.openxmlformats.org/officeDocument/2006/relationships/image" Target="../media/image24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30.xml"/><Relationship Id="rId7" Type="http://schemas.openxmlformats.org/officeDocument/2006/relationships/image" Target="../media/image30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33.xml"/><Relationship Id="rId7" Type="http://schemas.openxmlformats.org/officeDocument/2006/relationships/image" Target="../media/image33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2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36.xml"/><Relationship Id="rId7" Type="http://schemas.openxmlformats.org/officeDocument/2006/relationships/image" Target="../media/image36.jpe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39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4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0.jpe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43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0.xml"/><Relationship Id="rId7" Type="http://schemas.openxmlformats.org/officeDocument/2006/relationships/image" Target="../media/image9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2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图片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3" r="24637" b="18855"/>
          <a:stretch>
            <a:fillRect/>
          </a:stretch>
        </p:blipFill>
        <p:spPr bwMode="auto">
          <a:xfrm>
            <a:off x="4292085" y="2325759"/>
            <a:ext cx="359727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图片 1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</p:pic>
      <p:grpSp>
        <p:nvGrpSpPr>
          <p:cNvPr id="16" name="组合 6"/>
          <p:cNvGrpSpPr/>
          <p:nvPr/>
        </p:nvGrpSpPr>
        <p:grpSpPr bwMode="auto">
          <a:xfrm>
            <a:off x="0" y="1577951"/>
            <a:ext cx="12193200" cy="2616085"/>
            <a:chOff x="0" y="0"/>
            <a:chExt cx="9172345" cy="494955"/>
          </a:xfrm>
        </p:grpSpPr>
        <p:sp>
          <p:nvSpPr>
            <p:cNvPr id="17" name="直接连接符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9172345" cy="1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矩形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28620"/>
              <a:ext cx="9171442" cy="466335"/>
            </a:xfrm>
            <a:prstGeom prst="rect">
              <a:avLst/>
            </a:prstGeom>
            <a:solidFill>
              <a:srgbClr val="B4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None/>
                <a:defRPr/>
              </a:pPr>
              <a:endParaRPr kumimoji="0" lang="zh-CN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76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04970" y="1846085"/>
            <a:ext cx="9371504" cy="229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石油工程学院宿舍卫生</a:t>
            </a:r>
            <a:endParaRPr kumimoji="0" lang="en-US" altLang="zh-CN" sz="6000" b="1" i="0" u="none" strike="noStrike" cap="none" spc="0" normalizeH="0" baseline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zh-CN" altLang="en-US" sz="6000" b="1" i="0" u="none" strike="noStrike" cap="none" spc="0" normalizeH="0" baseline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检查结果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4" y="295527"/>
            <a:ext cx="980179" cy="980179"/>
          </a:xfrm>
          <a:prstGeom prst="rect">
            <a:avLst/>
          </a:prstGeom>
          <a:effectLst/>
        </p:spPr>
      </p:pic>
      <p:pic>
        <p:nvPicPr>
          <p:cNvPr id="11" name="图片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578" y="568809"/>
            <a:ext cx="900000" cy="66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3A1419-4F5B-08B5-AF9F-61283DFD5A23}"/>
              </a:ext>
            </a:extLst>
          </p:cNvPr>
          <p:cNvSpPr txBox="1"/>
          <p:nvPr/>
        </p:nvSpPr>
        <p:spPr>
          <a:xfrm>
            <a:off x="5129846" y="5770323"/>
            <a:ext cx="491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2023.02.25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332372" y="4638061"/>
            <a:ext cx="3229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本</a:t>
            </a:r>
            <a:r>
              <a:rPr lang="en-US" altLang="zh-CN" dirty="0"/>
              <a:t>1-319</a:t>
            </a:r>
          </a:p>
          <a:p>
            <a:r>
              <a:rPr lang="zh-CN" altLang="en-US" dirty="0"/>
              <a:t>堆放杂物较多 存在违规电器</a:t>
            </a: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772497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7630336" y="4600850"/>
            <a:ext cx="272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</a:t>
            </a:r>
            <a:r>
              <a:rPr lang="en-US" altLang="zh-CN" dirty="0"/>
              <a:t>1-417</a:t>
            </a:r>
          </a:p>
          <a:p>
            <a:r>
              <a:rPr lang="zh-CN" altLang="en-US" dirty="0"/>
              <a:t>电热吹风机</a:t>
            </a:r>
            <a:r>
              <a:rPr lang="en-US" altLang="zh-CN" dirty="0"/>
              <a:t>	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40690"/>
              </p:ext>
            </p:extLst>
          </p:nvPr>
        </p:nvGraphicFramePr>
        <p:xfrm>
          <a:off x="1332372" y="5398066"/>
          <a:ext cx="3067619" cy="530204"/>
        </p:xfrm>
        <a:graphic>
          <a:graphicData uri="http://schemas.openxmlformats.org/drawingml/2006/table">
            <a:tbl>
              <a:tblPr/>
              <a:tblGrid>
                <a:gridCol w="1098196">
                  <a:extLst>
                    <a:ext uri="{9D8B030D-6E8A-4147-A177-3AD203B41FA5}">
                      <a16:colId xmlns:a16="http://schemas.microsoft.com/office/drawing/2014/main" val="1461551936"/>
                    </a:ext>
                  </a:extLst>
                </a:gridCol>
                <a:gridCol w="892244">
                  <a:extLst>
                    <a:ext uri="{9D8B030D-6E8A-4147-A177-3AD203B41FA5}">
                      <a16:colId xmlns:a16="http://schemas.microsoft.com/office/drawing/2014/main" val="3594134881"/>
                    </a:ext>
                  </a:extLst>
                </a:gridCol>
                <a:gridCol w="1077179">
                  <a:extLst>
                    <a:ext uri="{9D8B030D-6E8A-4147-A177-3AD203B41FA5}">
                      <a16:colId xmlns:a16="http://schemas.microsoft.com/office/drawing/2014/main" val="1628239039"/>
                    </a:ext>
                  </a:extLst>
                </a:gridCol>
              </a:tblGrid>
              <a:tr h="27874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68811"/>
                  </a:ext>
                </a:extLst>
              </a:tr>
              <a:tr h="19326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章泽辉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齐宁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2668875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70173"/>
              </p:ext>
            </p:extLst>
          </p:nvPr>
        </p:nvGraphicFramePr>
        <p:xfrm>
          <a:off x="6744426" y="5288172"/>
          <a:ext cx="3612600" cy="835836"/>
        </p:xfrm>
        <a:graphic>
          <a:graphicData uri="http://schemas.openxmlformats.org/drawingml/2006/table">
            <a:tbl>
              <a:tblPr/>
              <a:tblGrid>
                <a:gridCol w="1323701">
                  <a:extLst>
                    <a:ext uri="{9D8B030D-6E8A-4147-A177-3AD203B41FA5}">
                      <a16:colId xmlns:a16="http://schemas.microsoft.com/office/drawing/2014/main" val="1513977303"/>
                    </a:ext>
                  </a:extLst>
                </a:gridCol>
                <a:gridCol w="1020353">
                  <a:extLst>
                    <a:ext uri="{9D8B030D-6E8A-4147-A177-3AD203B41FA5}">
                      <a16:colId xmlns:a16="http://schemas.microsoft.com/office/drawing/2014/main" val="171804911"/>
                    </a:ext>
                  </a:extLst>
                </a:gridCol>
                <a:gridCol w="1268546">
                  <a:extLst>
                    <a:ext uri="{9D8B030D-6E8A-4147-A177-3AD203B41FA5}">
                      <a16:colId xmlns:a16="http://schemas.microsoft.com/office/drawing/2014/main" val="3616133597"/>
                    </a:ext>
                  </a:extLst>
                </a:gridCol>
              </a:tblGrid>
              <a:tr h="27861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557097"/>
                  </a:ext>
                </a:extLst>
              </a:tr>
              <a:tr h="2786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秦建鲲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庞学玉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16965"/>
                  </a:ext>
                </a:extLst>
              </a:tr>
              <a:tr h="27861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李冠群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苏玉亮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168996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D29A3F83-FFB7-4328-9ACF-01EC41AC3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00" y="1194832"/>
            <a:ext cx="4224372" cy="31682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83584E-36BE-426F-A57E-CD3301A762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74" y="1023745"/>
            <a:ext cx="2657026" cy="35427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916436" y="4970777"/>
            <a:ext cx="363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2-413</a:t>
            </a:r>
            <a:r>
              <a:rPr lang="zh-CN" altLang="en-US" dirty="0"/>
              <a:t> 脏乱差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1616432" y="4939316"/>
            <a:ext cx="374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3-441 </a:t>
            </a:r>
            <a:r>
              <a:rPr lang="zh-CN" altLang="en-US" dirty="0"/>
              <a:t>地面脏乱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76203"/>
              </p:ext>
            </p:extLst>
          </p:nvPr>
        </p:nvGraphicFramePr>
        <p:xfrm>
          <a:off x="1701760" y="5307616"/>
          <a:ext cx="3410003" cy="1469630"/>
        </p:xfrm>
        <a:graphic>
          <a:graphicData uri="http://schemas.openxmlformats.org/drawingml/2006/table">
            <a:tbl>
              <a:tblPr/>
              <a:tblGrid>
                <a:gridCol w="1329323">
                  <a:extLst>
                    <a:ext uri="{9D8B030D-6E8A-4147-A177-3AD203B41FA5}">
                      <a16:colId xmlns:a16="http://schemas.microsoft.com/office/drawing/2014/main" val="643057942"/>
                    </a:ext>
                  </a:extLst>
                </a:gridCol>
                <a:gridCol w="838052">
                  <a:extLst>
                    <a:ext uri="{9D8B030D-6E8A-4147-A177-3AD203B41FA5}">
                      <a16:colId xmlns:a16="http://schemas.microsoft.com/office/drawing/2014/main" val="3920576635"/>
                    </a:ext>
                  </a:extLst>
                </a:gridCol>
                <a:gridCol w="1242628">
                  <a:extLst>
                    <a:ext uri="{9D8B030D-6E8A-4147-A177-3AD203B41FA5}">
                      <a16:colId xmlns:a16="http://schemas.microsoft.com/office/drawing/2014/main" val="345812097"/>
                    </a:ext>
                  </a:extLst>
                </a:gridCol>
              </a:tblGrid>
              <a:tr h="293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29807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甘凌云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董长银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226539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刘其鑫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戴彩丽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49686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薛林瑞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陈德春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8661"/>
                  </a:ext>
                </a:extLst>
              </a:tr>
              <a:tr h="293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魏利南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孙永鹏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6551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01278"/>
              </p:ext>
            </p:extLst>
          </p:nvPr>
        </p:nvGraphicFramePr>
        <p:xfrm>
          <a:off x="7556583" y="5467685"/>
          <a:ext cx="3410003" cy="1149492"/>
        </p:xfrm>
        <a:graphic>
          <a:graphicData uri="http://schemas.openxmlformats.org/drawingml/2006/table">
            <a:tbl>
              <a:tblPr/>
              <a:tblGrid>
                <a:gridCol w="1402696">
                  <a:extLst>
                    <a:ext uri="{9D8B030D-6E8A-4147-A177-3AD203B41FA5}">
                      <a16:colId xmlns:a16="http://schemas.microsoft.com/office/drawing/2014/main" val="1543717670"/>
                    </a:ext>
                  </a:extLst>
                </a:gridCol>
                <a:gridCol w="652980">
                  <a:extLst>
                    <a:ext uri="{9D8B030D-6E8A-4147-A177-3AD203B41FA5}">
                      <a16:colId xmlns:a16="http://schemas.microsoft.com/office/drawing/2014/main" val="104336717"/>
                    </a:ext>
                  </a:extLst>
                </a:gridCol>
                <a:gridCol w="1354327">
                  <a:extLst>
                    <a:ext uri="{9D8B030D-6E8A-4147-A177-3AD203B41FA5}">
                      <a16:colId xmlns:a16="http://schemas.microsoft.com/office/drawing/2014/main" val="2229743257"/>
                    </a:ext>
                  </a:extLst>
                </a:gridCol>
              </a:tblGrid>
              <a:tr h="38316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89556"/>
                  </a:ext>
                </a:extLst>
              </a:tr>
              <a:tr h="3831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邵子桦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孙金声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28130"/>
                  </a:ext>
                </a:extLst>
              </a:tr>
              <a:tr h="38316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杨雨萱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冯其红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67495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E0E2CFF0-90A1-095E-AD50-BC5071917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268" y="1482390"/>
            <a:ext cx="3930989" cy="2948242"/>
          </a:xfrm>
          <a:prstGeom prst="rect">
            <a:avLst/>
          </a:prstGeom>
        </p:spPr>
      </p:pic>
      <p:pic>
        <p:nvPicPr>
          <p:cNvPr id="9" name="图片 8" descr="IMG_20230225_102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675" y="1702557"/>
            <a:ext cx="2356190" cy="3142196"/>
          </a:xfrm>
          <a:prstGeom prst="rect">
            <a:avLst/>
          </a:prstGeom>
        </p:spPr>
      </p:pic>
      <p:pic>
        <p:nvPicPr>
          <p:cNvPr id="10" name="图片 9" descr="IMG_20230225_1027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198" y="2125159"/>
            <a:ext cx="3268477" cy="24514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032211" y="433477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1-357</a:t>
            </a:r>
          </a:p>
          <a:p>
            <a:pPr algn="ctr"/>
            <a:r>
              <a:rPr lang="zh-CN" altLang="en-US" dirty="0"/>
              <a:t>存在问题：个人物品摆放杂乱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076209" y="449135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1-470</a:t>
            </a:r>
          </a:p>
          <a:p>
            <a:pPr algn="ctr"/>
            <a:r>
              <a:rPr lang="zh-CN" altLang="en-US" dirty="0"/>
              <a:t>存在问题：物品杂乱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208723"/>
              </p:ext>
            </p:extLst>
          </p:nvPr>
        </p:nvGraphicFramePr>
        <p:xfrm>
          <a:off x="1308100" y="5083176"/>
          <a:ext cx="3370580" cy="1195704"/>
        </p:xfrm>
        <a:graphic>
          <a:graphicData uri="http://schemas.openxmlformats.org/drawingml/2006/table">
            <a:tbl>
              <a:tblPr/>
              <a:tblGrid>
                <a:gridCol w="1313955">
                  <a:extLst>
                    <a:ext uri="{9D8B030D-6E8A-4147-A177-3AD203B41FA5}">
                      <a16:colId xmlns:a16="http://schemas.microsoft.com/office/drawing/2014/main" val="3614224113"/>
                    </a:ext>
                  </a:extLst>
                </a:gridCol>
                <a:gridCol w="828363">
                  <a:extLst>
                    <a:ext uri="{9D8B030D-6E8A-4147-A177-3AD203B41FA5}">
                      <a16:colId xmlns:a16="http://schemas.microsoft.com/office/drawing/2014/main" val="2204973076"/>
                    </a:ext>
                  </a:extLst>
                </a:gridCol>
                <a:gridCol w="1228262">
                  <a:extLst>
                    <a:ext uri="{9D8B030D-6E8A-4147-A177-3AD203B41FA5}">
                      <a16:colId xmlns:a16="http://schemas.microsoft.com/office/drawing/2014/main" val="2579413852"/>
                    </a:ext>
                  </a:extLst>
                </a:gridCol>
              </a:tblGrid>
              <a:tr h="298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27619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宋怀森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杨永飞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816315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余龙辉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李航宇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762790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余果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孙晓飞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613699"/>
                  </a:ext>
                </a:extLst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1" y="1372957"/>
            <a:ext cx="4150868" cy="3113151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68685"/>
              </p:ext>
            </p:extLst>
          </p:nvPr>
        </p:nvGraphicFramePr>
        <p:xfrm>
          <a:off x="7076209" y="5142935"/>
          <a:ext cx="3454632" cy="1430860"/>
        </p:xfrm>
        <a:graphic>
          <a:graphicData uri="http://schemas.openxmlformats.org/drawingml/2006/table">
            <a:tbl>
              <a:tblPr/>
              <a:tblGrid>
                <a:gridCol w="1346720">
                  <a:extLst>
                    <a:ext uri="{9D8B030D-6E8A-4147-A177-3AD203B41FA5}">
                      <a16:colId xmlns:a16="http://schemas.microsoft.com/office/drawing/2014/main" val="543916283"/>
                    </a:ext>
                  </a:extLst>
                </a:gridCol>
                <a:gridCol w="849020">
                  <a:extLst>
                    <a:ext uri="{9D8B030D-6E8A-4147-A177-3AD203B41FA5}">
                      <a16:colId xmlns:a16="http://schemas.microsoft.com/office/drawing/2014/main" val="444010946"/>
                    </a:ext>
                  </a:extLst>
                </a:gridCol>
                <a:gridCol w="1258892">
                  <a:extLst>
                    <a:ext uri="{9D8B030D-6E8A-4147-A177-3AD203B41FA5}">
                      <a16:colId xmlns:a16="http://schemas.microsoft.com/office/drawing/2014/main" val="2829050248"/>
                    </a:ext>
                  </a:extLst>
                </a:gridCol>
              </a:tblGrid>
              <a:tr h="28617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2320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赵朝阳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姚军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70347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李雪源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孙致学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672511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刘康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黄朝琴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92454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付晨龙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袁彬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586550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32A3C39A-5AEB-4D4D-8D6B-B4D912745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1" y="1275496"/>
            <a:ext cx="2217908" cy="29572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8355D2E-D477-4EE7-906F-5D1E8F7D1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37" y="1792142"/>
            <a:ext cx="2880000" cy="216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82835" y="433477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1-302</a:t>
            </a:r>
          </a:p>
          <a:p>
            <a:r>
              <a:rPr lang="zh-CN" altLang="en-US" dirty="0"/>
              <a:t>存在问题：违规电器 地面脏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076209" y="449135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1-341</a:t>
            </a:r>
          </a:p>
          <a:p>
            <a:pPr algn="ctr"/>
            <a:r>
              <a:rPr lang="zh-CN" altLang="en-US" dirty="0"/>
              <a:t>存在问题：物品杂乱</a:t>
            </a:r>
            <a:endParaRPr lang="en-US" altLang="zh-CN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020958"/>
              </p:ext>
            </p:extLst>
          </p:nvPr>
        </p:nvGraphicFramePr>
        <p:xfrm>
          <a:off x="1308100" y="5083176"/>
          <a:ext cx="3370580" cy="1195704"/>
        </p:xfrm>
        <a:graphic>
          <a:graphicData uri="http://schemas.openxmlformats.org/drawingml/2006/table">
            <a:tbl>
              <a:tblPr/>
              <a:tblGrid>
                <a:gridCol w="1313955">
                  <a:extLst>
                    <a:ext uri="{9D8B030D-6E8A-4147-A177-3AD203B41FA5}">
                      <a16:colId xmlns:a16="http://schemas.microsoft.com/office/drawing/2014/main" val="3614224113"/>
                    </a:ext>
                  </a:extLst>
                </a:gridCol>
                <a:gridCol w="828363">
                  <a:extLst>
                    <a:ext uri="{9D8B030D-6E8A-4147-A177-3AD203B41FA5}">
                      <a16:colId xmlns:a16="http://schemas.microsoft.com/office/drawing/2014/main" val="2204973076"/>
                    </a:ext>
                  </a:extLst>
                </a:gridCol>
                <a:gridCol w="1228262">
                  <a:extLst>
                    <a:ext uri="{9D8B030D-6E8A-4147-A177-3AD203B41FA5}">
                      <a16:colId xmlns:a16="http://schemas.microsoft.com/office/drawing/2014/main" val="2579413852"/>
                    </a:ext>
                  </a:extLst>
                </a:gridCol>
              </a:tblGrid>
              <a:tr h="2989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127619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王中正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8816315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刘陆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李淑霞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762790"/>
                  </a:ext>
                </a:extLst>
              </a:tr>
              <a:tr h="29892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袁石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徐加放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613699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657897"/>
              </p:ext>
            </p:extLst>
          </p:nvPr>
        </p:nvGraphicFramePr>
        <p:xfrm>
          <a:off x="7076209" y="5151524"/>
          <a:ext cx="3454632" cy="572344"/>
        </p:xfrm>
        <a:graphic>
          <a:graphicData uri="http://schemas.openxmlformats.org/drawingml/2006/table">
            <a:tbl>
              <a:tblPr/>
              <a:tblGrid>
                <a:gridCol w="1346720">
                  <a:extLst>
                    <a:ext uri="{9D8B030D-6E8A-4147-A177-3AD203B41FA5}">
                      <a16:colId xmlns:a16="http://schemas.microsoft.com/office/drawing/2014/main" val="543916283"/>
                    </a:ext>
                  </a:extLst>
                </a:gridCol>
                <a:gridCol w="849020">
                  <a:extLst>
                    <a:ext uri="{9D8B030D-6E8A-4147-A177-3AD203B41FA5}">
                      <a16:colId xmlns:a16="http://schemas.microsoft.com/office/drawing/2014/main" val="444010946"/>
                    </a:ext>
                  </a:extLst>
                </a:gridCol>
                <a:gridCol w="1258892">
                  <a:extLst>
                    <a:ext uri="{9D8B030D-6E8A-4147-A177-3AD203B41FA5}">
                      <a16:colId xmlns:a16="http://schemas.microsoft.com/office/drawing/2014/main" val="2829050248"/>
                    </a:ext>
                  </a:extLst>
                </a:gridCol>
              </a:tblGrid>
              <a:tr h="28617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2320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吴奇徽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600" b="0" kern="1200" dirty="0">
                          <a:solidFill>
                            <a:srgbClr val="000000"/>
                          </a:solidFill>
                          <a:latin typeface="宋体" charset="0"/>
                          <a:ea typeface="+mn-ea"/>
                          <a:cs typeface="+mn-cs"/>
                        </a:rPr>
                        <a:t>步玉环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70347"/>
                  </a:ext>
                </a:extLst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09" y="1646368"/>
            <a:ext cx="3682268" cy="27617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9" y="1774824"/>
            <a:ext cx="2829339" cy="23087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22" y="1774824"/>
            <a:ext cx="2705368" cy="22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582835" y="433477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3-416</a:t>
            </a:r>
          </a:p>
          <a:p>
            <a:r>
              <a:rPr lang="zh-CN" altLang="en-US" dirty="0"/>
              <a:t>存在问题：违规电器、地面脏乱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7076209" y="4491356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研</a:t>
            </a:r>
            <a:r>
              <a:rPr lang="en-US" altLang="zh-CN" dirty="0"/>
              <a:t>3-426</a:t>
            </a:r>
          </a:p>
          <a:p>
            <a:pPr algn="ctr"/>
            <a:r>
              <a:rPr lang="zh-CN" altLang="en-US" dirty="0"/>
              <a:t>存在问题：违规电器</a:t>
            </a:r>
            <a:endParaRPr lang="en-US" altLang="zh-CN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424650"/>
              </p:ext>
            </p:extLst>
          </p:nvPr>
        </p:nvGraphicFramePr>
        <p:xfrm>
          <a:off x="7076209" y="5151524"/>
          <a:ext cx="3454632" cy="1430860"/>
        </p:xfrm>
        <a:graphic>
          <a:graphicData uri="http://schemas.openxmlformats.org/drawingml/2006/table">
            <a:tbl>
              <a:tblPr/>
              <a:tblGrid>
                <a:gridCol w="1346720">
                  <a:extLst>
                    <a:ext uri="{9D8B030D-6E8A-4147-A177-3AD203B41FA5}">
                      <a16:colId xmlns:a16="http://schemas.microsoft.com/office/drawing/2014/main" val="543916283"/>
                    </a:ext>
                  </a:extLst>
                </a:gridCol>
                <a:gridCol w="849020">
                  <a:extLst>
                    <a:ext uri="{9D8B030D-6E8A-4147-A177-3AD203B41FA5}">
                      <a16:colId xmlns:a16="http://schemas.microsoft.com/office/drawing/2014/main" val="444010946"/>
                    </a:ext>
                  </a:extLst>
                </a:gridCol>
                <a:gridCol w="1258892">
                  <a:extLst>
                    <a:ext uri="{9D8B030D-6E8A-4147-A177-3AD203B41FA5}">
                      <a16:colId xmlns:a16="http://schemas.microsoft.com/office/drawing/2014/main" val="2829050248"/>
                    </a:ext>
                  </a:extLst>
                </a:gridCol>
              </a:tblGrid>
              <a:tr h="28617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2320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封煜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郭天魁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70347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陈大伟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吴明录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672511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王赫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郭天魁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92454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邓磊磊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586550"/>
                  </a:ext>
                </a:extLst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9" y="1188750"/>
            <a:ext cx="1857211" cy="30936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4967" y="1013638"/>
            <a:ext cx="1848433" cy="3477718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069445"/>
              </p:ext>
            </p:extLst>
          </p:nvPr>
        </p:nvGraphicFramePr>
        <p:xfrm>
          <a:off x="1067651" y="5033466"/>
          <a:ext cx="3454632" cy="1430860"/>
        </p:xfrm>
        <a:graphic>
          <a:graphicData uri="http://schemas.openxmlformats.org/drawingml/2006/table">
            <a:tbl>
              <a:tblPr/>
              <a:tblGrid>
                <a:gridCol w="1346720">
                  <a:extLst>
                    <a:ext uri="{9D8B030D-6E8A-4147-A177-3AD203B41FA5}">
                      <a16:colId xmlns:a16="http://schemas.microsoft.com/office/drawing/2014/main" val="543916283"/>
                    </a:ext>
                  </a:extLst>
                </a:gridCol>
                <a:gridCol w="849020">
                  <a:extLst>
                    <a:ext uri="{9D8B030D-6E8A-4147-A177-3AD203B41FA5}">
                      <a16:colId xmlns:a16="http://schemas.microsoft.com/office/drawing/2014/main" val="444010946"/>
                    </a:ext>
                  </a:extLst>
                </a:gridCol>
                <a:gridCol w="1258892">
                  <a:extLst>
                    <a:ext uri="{9D8B030D-6E8A-4147-A177-3AD203B41FA5}">
                      <a16:colId xmlns:a16="http://schemas.microsoft.com/office/drawing/2014/main" val="2829050248"/>
                    </a:ext>
                  </a:extLst>
                </a:gridCol>
              </a:tblGrid>
              <a:tr h="28617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52320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雷献波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王成文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870347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吴金博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罗明良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672511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钟明浩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李宾飞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924542"/>
                  </a:ext>
                </a:extLst>
              </a:tr>
              <a:tr h="28617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李关虎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张艳玉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586550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35" y="931768"/>
            <a:ext cx="1598701" cy="35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19478" y="5094765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留培楼</a:t>
            </a:r>
            <a:r>
              <a:rPr lang="en-US" altLang="zh-CN" dirty="0"/>
              <a:t>-414</a:t>
            </a:r>
          </a:p>
          <a:p>
            <a:pPr algn="ctr"/>
            <a:r>
              <a:rPr lang="zh-CN" altLang="en-US" dirty="0"/>
              <a:t>存在问题：地面脏</a:t>
            </a:r>
            <a:endParaRPr lang="en-US" altLang="zh-CN" dirty="0"/>
          </a:p>
        </p:txBody>
      </p:sp>
      <p:pic>
        <p:nvPicPr>
          <p:cNvPr id="3" name="图片 2" descr="房间里有门&#10;&#10;中度可信度描述已自动生成">
            <a:extLst>
              <a:ext uri="{FF2B5EF4-FFF2-40B4-BE49-F238E27FC236}">
                <a16:creationId xmlns:a16="http://schemas.microsoft.com/office/drawing/2014/main" id="{57ECFC50-0582-0B9C-D7CB-FFCDFC7BB3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957850"/>
            <a:ext cx="3102687" cy="4136915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8722DC2-41E2-E1AB-04FB-0FEF36A2F396}"/>
              </a:ext>
            </a:extLst>
          </p:cNvPr>
          <p:cNvGraphicFramePr>
            <a:graphicFrameLocks noGrp="1"/>
          </p:cNvGraphicFramePr>
          <p:nvPr/>
        </p:nvGraphicFramePr>
        <p:xfrm>
          <a:off x="1849058" y="5759818"/>
          <a:ext cx="2288658" cy="841288"/>
        </p:xfrm>
        <a:graphic>
          <a:graphicData uri="http://schemas.openxmlformats.org/drawingml/2006/table">
            <a:tbl>
              <a:tblPr/>
              <a:tblGrid>
                <a:gridCol w="847651">
                  <a:extLst>
                    <a:ext uri="{9D8B030D-6E8A-4147-A177-3AD203B41FA5}">
                      <a16:colId xmlns:a16="http://schemas.microsoft.com/office/drawing/2014/main" val="3548093268"/>
                    </a:ext>
                  </a:extLst>
                </a:gridCol>
                <a:gridCol w="576403">
                  <a:extLst>
                    <a:ext uri="{9D8B030D-6E8A-4147-A177-3AD203B41FA5}">
                      <a16:colId xmlns:a16="http://schemas.microsoft.com/office/drawing/2014/main" val="4206562020"/>
                    </a:ext>
                  </a:extLst>
                </a:gridCol>
                <a:gridCol w="864604">
                  <a:extLst>
                    <a:ext uri="{9D8B030D-6E8A-4147-A177-3AD203B41FA5}">
                      <a16:colId xmlns:a16="http://schemas.microsoft.com/office/drawing/2014/main" val="1408738399"/>
                    </a:ext>
                  </a:extLst>
                </a:gridCol>
              </a:tblGrid>
              <a:tr h="4739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346543"/>
                  </a:ext>
                </a:extLst>
              </a:tr>
              <a:tr h="36732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童仕坤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王志远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075687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AFCDDCFA-AA44-BF40-3EFB-AC30FAF845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65821" y="5113487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留培楼</a:t>
            </a:r>
            <a:r>
              <a:rPr lang="en-US" altLang="zh-CN" dirty="0"/>
              <a:t>-417</a:t>
            </a:r>
          </a:p>
          <a:p>
            <a:pPr algn="ctr"/>
            <a:r>
              <a:rPr lang="zh-CN" altLang="en-US" dirty="0"/>
              <a:t>存在问题：地面脏，物品杂乱</a:t>
            </a:r>
            <a:endParaRPr lang="en-US" altLang="zh-CN" dirty="0"/>
          </a:p>
        </p:txBody>
      </p:sp>
      <p:pic>
        <p:nvPicPr>
          <p:cNvPr id="15" name="图片 14" descr="房间里有门&#10;&#10;中度可信度描述已自动生成">
            <a:extLst>
              <a:ext uri="{FF2B5EF4-FFF2-40B4-BE49-F238E27FC236}">
                <a16:creationId xmlns:a16="http://schemas.microsoft.com/office/drawing/2014/main" id="{89196063-55D8-89CC-D8DE-08DCB86DAC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20" y="957849"/>
            <a:ext cx="3102687" cy="4136915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C0A2DE0C-4FE7-0109-44B6-EB887A7F6BC2}"/>
              </a:ext>
            </a:extLst>
          </p:cNvPr>
          <p:cNvGraphicFramePr>
            <a:graphicFrameLocks noGrp="1"/>
          </p:cNvGraphicFramePr>
          <p:nvPr/>
        </p:nvGraphicFramePr>
        <p:xfrm>
          <a:off x="7197035" y="5759818"/>
          <a:ext cx="2288658" cy="841288"/>
        </p:xfrm>
        <a:graphic>
          <a:graphicData uri="http://schemas.openxmlformats.org/drawingml/2006/table">
            <a:tbl>
              <a:tblPr/>
              <a:tblGrid>
                <a:gridCol w="847651">
                  <a:extLst>
                    <a:ext uri="{9D8B030D-6E8A-4147-A177-3AD203B41FA5}">
                      <a16:colId xmlns:a16="http://schemas.microsoft.com/office/drawing/2014/main" val="4155836755"/>
                    </a:ext>
                  </a:extLst>
                </a:gridCol>
                <a:gridCol w="576403">
                  <a:extLst>
                    <a:ext uri="{9D8B030D-6E8A-4147-A177-3AD203B41FA5}">
                      <a16:colId xmlns:a16="http://schemas.microsoft.com/office/drawing/2014/main" val="2843218772"/>
                    </a:ext>
                  </a:extLst>
                </a:gridCol>
                <a:gridCol w="864604">
                  <a:extLst>
                    <a:ext uri="{9D8B030D-6E8A-4147-A177-3AD203B41FA5}">
                      <a16:colId xmlns:a16="http://schemas.microsoft.com/office/drawing/2014/main" val="3117472295"/>
                    </a:ext>
                  </a:extLst>
                </a:gridCol>
              </a:tblGrid>
              <a:tr h="4739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660501"/>
                  </a:ext>
                </a:extLst>
              </a:tr>
              <a:tr h="36732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邱正松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5922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19478" y="5094765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留培楼</a:t>
            </a:r>
            <a:r>
              <a:rPr lang="en-US" altLang="zh-CN" dirty="0"/>
              <a:t>-421</a:t>
            </a:r>
          </a:p>
          <a:p>
            <a:pPr algn="ctr"/>
            <a:r>
              <a:rPr lang="zh-CN" altLang="en-US" dirty="0"/>
              <a:t>存在问题：地面脏，物品杂乱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CDDCFA-AA44-BF40-3EFB-AC30FAF845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65821" y="5113487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留培楼</a:t>
            </a:r>
            <a:r>
              <a:rPr lang="en-US" altLang="zh-CN" dirty="0"/>
              <a:t>-521</a:t>
            </a:r>
          </a:p>
          <a:p>
            <a:pPr algn="ctr"/>
            <a:r>
              <a:rPr lang="zh-CN" altLang="en-US" dirty="0"/>
              <a:t>存在问题：地面脏，卫生间脏乱</a:t>
            </a:r>
            <a:endParaRPr lang="en-US" altLang="zh-CN" dirty="0"/>
          </a:p>
        </p:txBody>
      </p:sp>
      <p:pic>
        <p:nvPicPr>
          <p:cNvPr id="4" name="图片 3" descr="冰箱的门&#10;&#10;描述已自动生成">
            <a:extLst>
              <a:ext uri="{FF2B5EF4-FFF2-40B4-BE49-F238E27FC236}">
                <a16:creationId xmlns:a16="http://schemas.microsoft.com/office/drawing/2014/main" id="{DCEB5345-3174-5346-FB01-A6FB3BCC6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87" y="907244"/>
            <a:ext cx="3126599" cy="4168799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5A8CF5F-9C50-24E6-F67C-512D2A6DCDE2}"/>
              </a:ext>
            </a:extLst>
          </p:cNvPr>
          <p:cNvGraphicFramePr>
            <a:graphicFrameLocks noGrp="1"/>
          </p:cNvGraphicFramePr>
          <p:nvPr/>
        </p:nvGraphicFramePr>
        <p:xfrm>
          <a:off x="1744284" y="5738267"/>
          <a:ext cx="2498204" cy="1012590"/>
        </p:xfrm>
        <a:graphic>
          <a:graphicData uri="http://schemas.openxmlformats.org/drawingml/2006/table">
            <a:tbl>
              <a:tblPr/>
              <a:tblGrid>
                <a:gridCol w="925261">
                  <a:extLst>
                    <a:ext uri="{9D8B030D-6E8A-4147-A177-3AD203B41FA5}">
                      <a16:colId xmlns:a16="http://schemas.microsoft.com/office/drawing/2014/main" val="1316977974"/>
                    </a:ext>
                  </a:extLst>
                </a:gridCol>
                <a:gridCol w="629177">
                  <a:extLst>
                    <a:ext uri="{9D8B030D-6E8A-4147-A177-3AD203B41FA5}">
                      <a16:colId xmlns:a16="http://schemas.microsoft.com/office/drawing/2014/main" val="568253101"/>
                    </a:ext>
                  </a:extLst>
                </a:gridCol>
                <a:gridCol w="943766">
                  <a:extLst>
                    <a:ext uri="{9D8B030D-6E8A-4147-A177-3AD203B41FA5}">
                      <a16:colId xmlns:a16="http://schemas.microsoft.com/office/drawing/2014/main" val="28076186"/>
                    </a:ext>
                  </a:extLst>
                </a:gridCol>
              </a:tblGrid>
              <a:tr h="39709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09070"/>
                  </a:ext>
                </a:extLst>
              </a:tr>
              <a:tr h="3077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王惠宇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侯健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414655"/>
                  </a:ext>
                </a:extLst>
              </a:tr>
              <a:tr h="3077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吕威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董明哲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16156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B32956D-9766-D09D-1E7F-6947660B7FF5}"/>
              </a:ext>
            </a:extLst>
          </p:cNvPr>
          <p:cNvGraphicFramePr>
            <a:graphicFrameLocks noGrp="1"/>
          </p:cNvGraphicFramePr>
          <p:nvPr/>
        </p:nvGraphicFramePr>
        <p:xfrm>
          <a:off x="7313357" y="5811000"/>
          <a:ext cx="2498204" cy="867124"/>
        </p:xfrm>
        <a:graphic>
          <a:graphicData uri="http://schemas.openxmlformats.org/drawingml/2006/table">
            <a:tbl>
              <a:tblPr/>
              <a:tblGrid>
                <a:gridCol w="925261">
                  <a:extLst>
                    <a:ext uri="{9D8B030D-6E8A-4147-A177-3AD203B41FA5}">
                      <a16:colId xmlns:a16="http://schemas.microsoft.com/office/drawing/2014/main" val="2445373373"/>
                    </a:ext>
                  </a:extLst>
                </a:gridCol>
                <a:gridCol w="629177">
                  <a:extLst>
                    <a:ext uri="{9D8B030D-6E8A-4147-A177-3AD203B41FA5}">
                      <a16:colId xmlns:a16="http://schemas.microsoft.com/office/drawing/2014/main" val="2538763723"/>
                    </a:ext>
                  </a:extLst>
                </a:gridCol>
                <a:gridCol w="943766">
                  <a:extLst>
                    <a:ext uri="{9D8B030D-6E8A-4147-A177-3AD203B41FA5}">
                      <a16:colId xmlns:a16="http://schemas.microsoft.com/office/drawing/2014/main" val="3072509017"/>
                    </a:ext>
                  </a:extLst>
                </a:gridCol>
              </a:tblGrid>
              <a:tr h="48852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88142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田磊聚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步玉环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259298"/>
                  </a:ext>
                </a:extLst>
              </a:tr>
            </a:tbl>
          </a:graphicData>
        </a:graphic>
      </p:graphicFrame>
      <p:pic>
        <p:nvPicPr>
          <p:cNvPr id="13" name="图片 12" descr="房间里有门&#10;&#10;中度可信度描述已自动生成">
            <a:extLst>
              <a:ext uri="{FF2B5EF4-FFF2-40B4-BE49-F238E27FC236}">
                <a16:creationId xmlns:a16="http://schemas.microsoft.com/office/drawing/2014/main" id="{625DA2E5-B4B7-53DE-44BB-1DE2353D5B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08" y="907243"/>
            <a:ext cx="3140641" cy="41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7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85832" y="85593"/>
            <a:ext cx="2320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存在问题宿舍</a:t>
            </a:r>
          </a:p>
        </p:txBody>
      </p:sp>
      <p:pic>
        <p:nvPicPr>
          <p:cNvPr id="2" name="内容占位符 3">
            <a:extLst>
              <a:ext uri="{FF2B5EF4-FFF2-40B4-BE49-F238E27FC236}">
                <a16:creationId xmlns:a16="http://schemas.microsoft.com/office/drawing/2014/main" id="{FAA223EB-F00B-5F2D-8448-68965705E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16" y="869661"/>
            <a:ext cx="3265289" cy="4351338"/>
          </a:xfrm>
          <a:prstGeom prst="rect">
            <a:avLst/>
          </a:prstGeom>
        </p:spPr>
      </p:pic>
      <p:pic>
        <p:nvPicPr>
          <p:cNvPr id="3" name="内容占位符 4">
            <a:extLst>
              <a:ext uri="{FF2B5EF4-FFF2-40B4-BE49-F238E27FC236}">
                <a16:creationId xmlns:a16="http://schemas.microsoft.com/office/drawing/2014/main" id="{AC5F76AA-FD73-FD23-B90D-2071FA6969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08" y="869661"/>
            <a:ext cx="3263503" cy="4351338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08117DB-ADCF-AF36-20A8-878122AB1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90059"/>
              </p:ext>
            </p:extLst>
          </p:nvPr>
        </p:nvGraphicFramePr>
        <p:xfrm>
          <a:off x="1478386" y="5853258"/>
          <a:ext cx="2127260" cy="919149"/>
        </p:xfrm>
        <a:graphic>
          <a:graphicData uri="http://schemas.openxmlformats.org/drawingml/2006/table">
            <a:tbl>
              <a:tblPr/>
              <a:tblGrid>
                <a:gridCol w="760684">
                  <a:extLst>
                    <a:ext uri="{9D8B030D-6E8A-4147-A177-3AD203B41FA5}">
                      <a16:colId xmlns:a16="http://schemas.microsoft.com/office/drawing/2014/main" val="4171719510"/>
                    </a:ext>
                  </a:extLst>
                </a:gridCol>
                <a:gridCol w="583780">
                  <a:extLst>
                    <a:ext uri="{9D8B030D-6E8A-4147-A177-3AD203B41FA5}">
                      <a16:colId xmlns:a16="http://schemas.microsoft.com/office/drawing/2014/main" val="2219831459"/>
                    </a:ext>
                  </a:extLst>
                </a:gridCol>
                <a:gridCol w="782796">
                  <a:extLst>
                    <a:ext uri="{9D8B030D-6E8A-4147-A177-3AD203B41FA5}">
                      <a16:colId xmlns:a16="http://schemas.microsoft.com/office/drawing/2014/main" val="3843219798"/>
                    </a:ext>
                  </a:extLst>
                </a:gridCol>
              </a:tblGrid>
              <a:tr h="36943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27630"/>
                  </a:ext>
                </a:extLst>
              </a:tr>
              <a:tr h="2748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管志川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696843"/>
                  </a:ext>
                </a:extLst>
              </a:tr>
              <a:tr h="27485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梁彦波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程远方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989025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52AD0755-826B-42A7-0B1A-5B3E822DBD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68105" y="5220999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培训楼</a:t>
            </a:r>
            <a:r>
              <a:rPr lang="en-US" altLang="zh-CN" dirty="0"/>
              <a:t>1306</a:t>
            </a:r>
          </a:p>
          <a:p>
            <a:pPr algn="ctr"/>
            <a:r>
              <a:rPr lang="zh-CN" altLang="en-US" dirty="0"/>
              <a:t>存在问题：违规电器</a:t>
            </a:r>
            <a:endParaRPr lang="en-US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6A9FCF-5B62-B7D7-E816-617043315B1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58163" y="5220999"/>
            <a:ext cx="414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培训楼</a:t>
            </a:r>
            <a:r>
              <a:rPr lang="en-US" altLang="zh-CN" dirty="0"/>
              <a:t>1326</a:t>
            </a:r>
          </a:p>
          <a:p>
            <a:pPr algn="ctr"/>
            <a:r>
              <a:rPr lang="zh-CN" altLang="en-US" dirty="0"/>
              <a:t>存在问题：违规电器</a:t>
            </a:r>
            <a:endParaRPr lang="en-US" altLang="zh-CN" dirty="0"/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F91DFE00-5066-3A39-F8D9-46733E303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68024"/>
              </p:ext>
            </p:extLst>
          </p:nvPr>
        </p:nvGraphicFramePr>
        <p:xfrm>
          <a:off x="7848741" y="5831966"/>
          <a:ext cx="2521386" cy="919149"/>
        </p:xfrm>
        <a:graphic>
          <a:graphicData uri="http://schemas.openxmlformats.org/drawingml/2006/table">
            <a:tbl>
              <a:tblPr/>
              <a:tblGrid>
                <a:gridCol w="901618">
                  <a:extLst>
                    <a:ext uri="{9D8B030D-6E8A-4147-A177-3AD203B41FA5}">
                      <a16:colId xmlns:a16="http://schemas.microsoft.com/office/drawing/2014/main" val="2206072479"/>
                    </a:ext>
                  </a:extLst>
                </a:gridCol>
                <a:gridCol w="691939">
                  <a:extLst>
                    <a:ext uri="{9D8B030D-6E8A-4147-A177-3AD203B41FA5}">
                      <a16:colId xmlns:a16="http://schemas.microsoft.com/office/drawing/2014/main" val="2801617597"/>
                    </a:ext>
                  </a:extLst>
                </a:gridCol>
                <a:gridCol w="927829">
                  <a:extLst>
                    <a:ext uri="{9D8B030D-6E8A-4147-A177-3AD203B41FA5}">
                      <a16:colId xmlns:a16="http://schemas.microsoft.com/office/drawing/2014/main" val="175544084"/>
                    </a:ext>
                  </a:extLst>
                </a:gridCol>
              </a:tblGrid>
              <a:tr h="30638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97211"/>
                  </a:ext>
                </a:extLst>
              </a:tr>
              <a:tr h="30638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彭玉丹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孙宝江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131572"/>
                  </a:ext>
                </a:extLst>
              </a:tr>
              <a:tr h="30638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王彦集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李航宇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89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614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57392" y="4762159"/>
            <a:ext cx="113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2-211</a:t>
            </a:r>
          </a:p>
        </p:txBody>
      </p:sp>
      <p:graphicFrame>
        <p:nvGraphicFramePr>
          <p:cNvPr id="3" name="表格 -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934001"/>
              </p:ext>
            </p:extLst>
          </p:nvPr>
        </p:nvGraphicFramePr>
        <p:xfrm>
          <a:off x="992227" y="5216524"/>
          <a:ext cx="3136265" cy="136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王艺馨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曹杰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梁玉珠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张亮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朱玮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王卫阳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3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张瑜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鹿腾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176760" y="4847192"/>
            <a:ext cx="102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2-212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70488267"/>
              </p:ext>
            </p:extLst>
          </p:nvPr>
        </p:nvGraphicFramePr>
        <p:xfrm>
          <a:off x="7033292" y="5242224"/>
          <a:ext cx="3311737" cy="140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56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高重阳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白英睿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江晓婧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冯其红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冯可心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蒋平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张团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 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崔传智</a:t>
                      </a:r>
                    </a:p>
                  </a:txBody>
                  <a:tcPr marL="7620" marR="7620" marT="762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7" y="1347053"/>
            <a:ext cx="4758035" cy="3131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734C0F-278D-FE38-5012-BD9B97EDE8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/>
          <a:stretch/>
        </p:blipFill>
        <p:spPr>
          <a:xfrm>
            <a:off x="7296842" y="1009893"/>
            <a:ext cx="2784636" cy="39057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64207" y="4889499"/>
            <a:ext cx="113885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</a:t>
            </a:r>
            <a:r>
              <a:rPr lang="en-US" altLang="zh-CN" dirty="0"/>
              <a:t>3-122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68518" y="4909239"/>
            <a:ext cx="1544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本</a:t>
            </a:r>
            <a:r>
              <a:rPr lang="en-US" altLang="zh-CN" dirty="0"/>
              <a:t>3-204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66100"/>
              </p:ext>
            </p:extLst>
          </p:nvPr>
        </p:nvGraphicFramePr>
        <p:xfrm>
          <a:off x="926001" y="5257799"/>
          <a:ext cx="3615266" cy="821055"/>
        </p:xfrm>
        <a:graphic>
          <a:graphicData uri="http://schemas.openxmlformats.org/drawingml/2006/table">
            <a:tbl>
              <a:tblPr/>
              <a:tblGrid>
                <a:gridCol w="1409340">
                  <a:extLst>
                    <a:ext uri="{9D8B030D-6E8A-4147-A177-3AD203B41FA5}">
                      <a16:colId xmlns:a16="http://schemas.microsoft.com/office/drawing/2014/main" val="1288441630"/>
                    </a:ext>
                  </a:extLst>
                </a:gridCol>
                <a:gridCol w="888498">
                  <a:extLst>
                    <a:ext uri="{9D8B030D-6E8A-4147-A177-3AD203B41FA5}">
                      <a16:colId xmlns:a16="http://schemas.microsoft.com/office/drawing/2014/main" val="972302770"/>
                    </a:ext>
                  </a:extLst>
                </a:gridCol>
                <a:gridCol w="1317428">
                  <a:extLst>
                    <a:ext uri="{9D8B030D-6E8A-4147-A177-3AD203B41FA5}">
                      <a16:colId xmlns:a16="http://schemas.microsoft.com/office/drawing/2014/main" val="3027006627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901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张丽媛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259192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崔新颖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王成文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741397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138730"/>
              </p:ext>
            </p:extLst>
          </p:nvPr>
        </p:nvGraphicFramePr>
        <p:xfrm>
          <a:off x="6428740" y="5257800"/>
          <a:ext cx="3477260" cy="821055"/>
        </p:xfrm>
        <a:graphic>
          <a:graphicData uri="http://schemas.openxmlformats.org/drawingml/2006/table">
            <a:tbl>
              <a:tblPr/>
              <a:tblGrid>
                <a:gridCol w="1355542">
                  <a:extLst>
                    <a:ext uri="{9D8B030D-6E8A-4147-A177-3AD203B41FA5}">
                      <a16:colId xmlns:a16="http://schemas.microsoft.com/office/drawing/2014/main" val="2420427668"/>
                    </a:ext>
                  </a:extLst>
                </a:gridCol>
                <a:gridCol w="854581">
                  <a:extLst>
                    <a:ext uri="{9D8B030D-6E8A-4147-A177-3AD203B41FA5}">
                      <a16:colId xmlns:a16="http://schemas.microsoft.com/office/drawing/2014/main" val="818025998"/>
                    </a:ext>
                  </a:extLst>
                </a:gridCol>
                <a:gridCol w="1267137">
                  <a:extLst>
                    <a:ext uri="{9D8B030D-6E8A-4147-A177-3AD203B41FA5}">
                      <a16:colId xmlns:a16="http://schemas.microsoft.com/office/drawing/2014/main" val="1040744267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731894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刘雅倩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姚传进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059250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辛国靖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663521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AE44BC01-56CF-4A20-A4D2-B1F97C3BB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2" y="1063557"/>
            <a:ext cx="2837284" cy="37886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B672E1-8C17-413E-AEF2-D1858A999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69" y="997480"/>
            <a:ext cx="2914729" cy="38920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2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95958" y="4898631"/>
            <a:ext cx="166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1-517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520899" y="4774168"/>
            <a:ext cx="1555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3-478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30355"/>
              </p:ext>
            </p:extLst>
          </p:nvPr>
        </p:nvGraphicFramePr>
        <p:xfrm>
          <a:off x="1070400" y="5267963"/>
          <a:ext cx="3126847" cy="1219200"/>
        </p:xfrm>
        <a:graphic>
          <a:graphicData uri="http://schemas.openxmlformats.org/drawingml/2006/table">
            <a:tbl>
              <a:tblPr/>
              <a:tblGrid>
                <a:gridCol w="1286221">
                  <a:extLst>
                    <a:ext uri="{9D8B030D-6E8A-4147-A177-3AD203B41FA5}">
                      <a16:colId xmlns:a16="http://schemas.microsoft.com/office/drawing/2014/main" val="475391105"/>
                    </a:ext>
                  </a:extLst>
                </a:gridCol>
                <a:gridCol w="598758">
                  <a:extLst>
                    <a:ext uri="{9D8B030D-6E8A-4147-A177-3AD203B41FA5}">
                      <a16:colId xmlns:a16="http://schemas.microsoft.com/office/drawing/2014/main" val="2334536860"/>
                    </a:ext>
                  </a:extLst>
                </a:gridCol>
                <a:gridCol w="1241868">
                  <a:extLst>
                    <a:ext uri="{9D8B030D-6E8A-4147-A177-3AD203B41FA5}">
                      <a16:colId xmlns:a16="http://schemas.microsoft.com/office/drawing/2014/main" val="29711785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41428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储鹏举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葛际江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498198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周恒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黄朝琴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3996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张俊艺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康万利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46003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968730"/>
              </p:ext>
            </p:extLst>
          </p:nvPr>
        </p:nvGraphicFramePr>
        <p:xfrm>
          <a:off x="7581007" y="5102981"/>
          <a:ext cx="3222271" cy="1714500"/>
        </p:xfrm>
        <a:graphic>
          <a:graphicData uri="http://schemas.openxmlformats.org/drawingml/2006/table">
            <a:tbl>
              <a:tblPr/>
              <a:tblGrid>
                <a:gridCol w="1487728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赛福拉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·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地力木拉提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董长银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田明明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李明忠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孙庆豪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苏玉亮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张晨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娄敏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1" name="图片 10" descr="IMG_20230225_1019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100" y="821142"/>
            <a:ext cx="3058117" cy="40774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5652F4-6C64-03E6-2522-2B374A2D0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1059" y="1347060"/>
            <a:ext cx="3916695" cy="29375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78895" y="4643329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3-376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70025" y="4603094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3-449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380519"/>
              </p:ext>
            </p:extLst>
          </p:nvPr>
        </p:nvGraphicFramePr>
        <p:xfrm>
          <a:off x="1548034" y="4972426"/>
          <a:ext cx="3224194" cy="1123051"/>
        </p:xfrm>
        <a:graphic>
          <a:graphicData uri="http://schemas.openxmlformats.org/drawingml/2006/table">
            <a:tbl>
              <a:tblPr/>
              <a:tblGrid>
                <a:gridCol w="1181384">
                  <a:extLst>
                    <a:ext uri="{9D8B030D-6E8A-4147-A177-3AD203B41FA5}">
                      <a16:colId xmlns:a16="http://schemas.microsoft.com/office/drawing/2014/main" val="1771252763"/>
                    </a:ext>
                  </a:extLst>
                </a:gridCol>
                <a:gridCol w="910650">
                  <a:extLst>
                    <a:ext uri="{9D8B030D-6E8A-4147-A177-3AD203B41FA5}">
                      <a16:colId xmlns:a16="http://schemas.microsoft.com/office/drawing/2014/main" val="3969631663"/>
                    </a:ext>
                  </a:extLst>
                </a:gridCol>
                <a:gridCol w="1132160">
                  <a:extLst>
                    <a:ext uri="{9D8B030D-6E8A-4147-A177-3AD203B41FA5}">
                      <a16:colId xmlns:a16="http://schemas.microsoft.com/office/drawing/2014/main" val="3668506392"/>
                    </a:ext>
                  </a:extLst>
                </a:gridCol>
              </a:tblGrid>
              <a:tr h="3404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1706"/>
                  </a:ext>
                </a:extLst>
              </a:tr>
              <a:tr h="2796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韩超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管志川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45766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丁前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孙宝江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98811"/>
                  </a:ext>
                </a:extLst>
              </a:tr>
              <a:tr h="2221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张文龙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侯健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15140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E891CE4A-7006-BBA3-5EB8-B3824CD2C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4955" y="1287624"/>
            <a:ext cx="3750948" cy="29942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9AE5BD-988A-83DB-8561-3D3D8C1F6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8648" y="1363364"/>
            <a:ext cx="3767861" cy="2825896"/>
          </a:xfrm>
          <a:prstGeom prst="rect">
            <a:avLst/>
          </a:prstGeom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86920"/>
              </p:ext>
            </p:extLst>
          </p:nvPr>
        </p:nvGraphicFramePr>
        <p:xfrm>
          <a:off x="7499263" y="4972426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耿麒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向常友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步玉环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房清超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赵欣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28057" y="4798303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2-416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479857" y="4796452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2-415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236638"/>
              </p:ext>
            </p:extLst>
          </p:nvPr>
        </p:nvGraphicFramePr>
        <p:xfrm>
          <a:off x="7500395" y="5165784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邓悦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闫传梁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葛云枝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罗明良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罗梦莹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隋义勇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康宁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李宾飞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0" name="图片 9" descr="IMG_20230225_1034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77217" y="752335"/>
            <a:ext cx="3033821" cy="4045968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36837"/>
              </p:ext>
            </p:extLst>
          </p:nvPr>
        </p:nvGraphicFramePr>
        <p:xfrm>
          <a:off x="1587902" y="5167635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谢丽洁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冯国强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冯世博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李松岩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朱佳佳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刘静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王婧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女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王业飞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5" name="图片 14" descr="IMG_20230225_1031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962" y="752335"/>
            <a:ext cx="3033821" cy="40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27491" y="4813070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1-451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34051" y="4584275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1-453</a:t>
            </a: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58508"/>
              </p:ext>
            </p:extLst>
          </p:nvPr>
        </p:nvGraphicFramePr>
        <p:xfrm>
          <a:off x="1428829" y="5182402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莫健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邱正松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李树森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钟汉毅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王昱泽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倪红坚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程思远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范海明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7FBB862C-69D4-4892-86A4-7AE481A10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28" y="884226"/>
            <a:ext cx="2946633" cy="39288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A3AE67-DD37-438D-A455-89438550B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73" y="1278194"/>
            <a:ext cx="4408108" cy="3306081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15936"/>
              </p:ext>
            </p:extLst>
          </p:nvPr>
        </p:nvGraphicFramePr>
        <p:xfrm>
          <a:off x="7488147" y="5182402"/>
          <a:ext cx="2946633" cy="1524000"/>
        </p:xfrm>
        <a:graphic>
          <a:graphicData uri="http://schemas.openxmlformats.org/drawingml/2006/table">
            <a:tbl>
              <a:tblPr/>
              <a:tblGrid>
                <a:gridCol w="1212090">
                  <a:extLst>
                    <a:ext uri="{9D8B030D-6E8A-4147-A177-3AD203B41FA5}">
                      <a16:colId xmlns:a16="http://schemas.microsoft.com/office/drawing/2014/main" val="2887114099"/>
                    </a:ext>
                  </a:extLst>
                </a:gridCol>
                <a:gridCol w="564249">
                  <a:extLst>
                    <a:ext uri="{9D8B030D-6E8A-4147-A177-3AD203B41FA5}">
                      <a16:colId xmlns:a16="http://schemas.microsoft.com/office/drawing/2014/main" val="2090732615"/>
                    </a:ext>
                  </a:extLst>
                </a:gridCol>
                <a:gridCol w="1170294">
                  <a:extLst>
                    <a:ext uri="{9D8B030D-6E8A-4147-A177-3AD203B41FA5}">
                      <a16:colId xmlns:a16="http://schemas.microsoft.com/office/drawing/2014/main" val="322481656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98986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步廷斌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张卫东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53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张睿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黄维安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08739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倪得水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王子振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55425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薛泽栋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王成文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00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56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57392" y="4762159"/>
            <a:ext cx="113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1-451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891041" y="5227330"/>
            <a:ext cx="132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留培楼</a:t>
            </a:r>
            <a:r>
              <a:rPr lang="en-US" altLang="zh-CN" dirty="0"/>
              <a:t>-415</a:t>
            </a:r>
          </a:p>
        </p:txBody>
      </p:sp>
      <p:pic>
        <p:nvPicPr>
          <p:cNvPr id="7" name="图片 6" descr="棕色的门&#10;&#10;中度可信度描述已自动生成">
            <a:extLst>
              <a:ext uri="{FF2B5EF4-FFF2-40B4-BE49-F238E27FC236}">
                <a16:creationId xmlns:a16="http://schemas.microsoft.com/office/drawing/2014/main" id="{CDAAACA6-F63A-F56C-2AF5-F90B642E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2" y="802580"/>
            <a:ext cx="3311737" cy="4415649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1F413501-1BFF-A843-EB40-35B122BA9EC8}"/>
              </a:ext>
            </a:extLst>
          </p:cNvPr>
          <p:cNvGraphicFramePr>
            <a:graphicFrameLocks noGrp="1"/>
          </p:cNvGraphicFramePr>
          <p:nvPr/>
        </p:nvGraphicFramePr>
        <p:xfrm>
          <a:off x="1303469" y="5607139"/>
          <a:ext cx="2344336" cy="1045251"/>
        </p:xfrm>
        <a:graphic>
          <a:graphicData uri="http://schemas.openxmlformats.org/drawingml/2006/table">
            <a:tbl>
              <a:tblPr/>
              <a:tblGrid>
                <a:gridCol w="854711">
                  <a:extLst>
                    <a:ext uri="{9D8B030D-6E8A-4147-A177-3AD203B41FA5}">
                      <a16:colId xmlns:a16="http://schemas.microsoft.com/office/drawing/2014/main" val="3406696997"/>
                    </a:ext>
                  </a:extLst>
                </a:gridCol>
                <a:gridCol w="595850">
                  <a:extLst>
                    <a:ext uri="{9D8B030D-6E8A-4147-A177-3AD203B41FA5}">
                      <a16:colId xmlns:a16="http://schemas.microsoft.com/office/drawing/2014/main" val="3434615992"/>
                    </a:ext>
                  </a:extLst>
                </a:gridCol>
                <a:gridCol w="893775">
                  <a:extLst>
                    <a:ext uri="{9D8B030D-6E8A-4147-A177-3AD203B41FA5}">
                      <a16:colId xmlns:a16="http://schemas.microsoft.com/office/drawing/2014/main" val="1819382232"/>
                    </a:ext>
                  </a:extLst>
                </a:gridCol>
              </a:tblGrid>
              <a:tr h="4017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241939"/>
                  </a:ext>
                </a:extLst>
              </a:tr>
              <a:tr h="32175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王博闻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徐加放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339119"/>
                  </a:ext>
                </a:extLst>
              </a:tr>
              <a:tr h="32175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薛毓铖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王成文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185899"/>
                  </a:ext>
                </a:extLst>
              </a:tr>
            </a:tbl>
          </a:graphicData>
        </a:graphic>
      </p:graphicFrame>
      <p:pic>
        <p:nvPicPr>
          <p:cNvPr id="15" name="图片 14" descr="房间里有门&#10;&#10;中度可信度描述已自动生成">
            <a:extLst>
              <a:ext uri="{FF2B5EF4-FFF2-40B4-BE49-F238E27FC236}">
                <a16:creationId xmlns:a16="http://schemas.microsoft.com/office/drawing/2014/main" id="{CA695047-00C7-EF1C-3C3F-CAA719FD8E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34" y="802580"/>
            <a:ext cx="3311737" cy="441564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2C781F9-0925-A3AE-2F03-67FCD6C384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559338" y="5239292"/>
            <a:ext cx="132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留培楼</a:t>
            </a:r>
            <a:r>
              <a:rPr lang="en-US" altLang="zh-CN" dirty="0"/>
              <a:t>-420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51404B3C-F1FB-E374-F88F-D174AB471405}"/>
              </a:ext>
            </a:extLst>
          </p:cNvPr>
          <p:cNvGraphicFramePr>
            <a:graphicFrameLocks noGrp="1"/>
          </p:cNvGraphicFramePr>
          <p:nvPr/>
        </p:nvGraphicFramePr>
        <p:xfrm>
          <a:off x="6956980" y="5622607"/>
          <a:ext cx="2676218" cy="1022703"/>
        </p:xfrm>
        <a:graphic>
          <a:graphicData uri="http://schemas.openxmlformats.org/drawingml/2006/table">
            <a:tbl>
              <a:tblPr/>
              <a:tblGrid>
                <a:gridCol w="991192">
                  <a:extLst>
                    <a:ext uri="{9D8B030D-6E8A-4147-A177-3AD203B41FA5}">
                      <a16:colId xmlns:a16="http://schemas.microsoft.com/office/drawing/2014/main" val="3745915638"/>
                    </a:ext>
                  </a:extLst>
                </a:gridCol>
                <a:gridCol w="674010">
                  <a:extLst>
                    <a:ext uri="{9D8B030D-6E8A-4147-A177-3AD203B41FA5}">
                      <a16:colId xmlns:a16="http://schemas.microsoft.com/office/drawing/2014/main" val="2704021868"/>
                    </a:ext>
                  </a:extLst>
                </a:gridCol>
                <a:gridCol w="1011016">
                  <a:extLst>
                    <a:ext uri="{9D8B030D-6E8A-4147-A177-3AD203B41FA5}">
                      <a16:colId xmlns:a16="http://schemas.microsoft.com/office/drawing/2014/main" val="3917206737"/>
                    </a:ext>
                  </a:extLst>
                </a:gridCol>
              </a:tblGrid>
              <a:tr h="39490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导师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1657"/>
                  </a:ext>
                </a:extLst>
              </a:tr>
              <a:tr h="31389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李宗法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苏玉亮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5687200"/>
                  </a:ext>
                </a:extLst>
              </a:tr>
              <a:tr h="31389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孙金声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095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64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>
            <p:custDataLst>
              <p:tags r:id="rId1"/>
            </p:custDataLst>
          </p:nvPr>
        </p:nvSpPr>
        <p:spPr>
          <a:xfrm>
            <a:off x="772497" y="85593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优秀宿舍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608393" y="5004043"/>
            <a:ext cx="17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研</a:t>
            </a:r>
            <a:r>
              <a:rPr lang="en-US" altLang="zh-CN" dirty="0"/>
              <a:t>3-813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576407" y="5373375"/>
          <a:ext cx="3224194" cy="1123051"/>
        </p:xfrm>
        <a:graphic>
          <a:graphicData uri="http://schemas.openxmlformats.org/drawingml/2006/table">
            <a:tbl>
              <a:tblPr/>
              <a:tblGrid>
                <a:gridCol w="1181384">
                  <a:extLst>
                    <a:ext uri="{9D8B030D-6E8A-4147-A177-3AD203B41FA5}">
                      <a16:colId xmlns:a16="http://schemas.microsoft.com/office/drawing/2014/main" val="1771252763"/>
                    </a:ext>
                  </a:extLst>
                </a:gridCol>
                <a:gridCol w="910650">
                  <a:extLst>
                    <a:ext uri="{9D8B030D-6E8A-4147-A177-3AD203B41FA5}">
                      <a16:colId xmlns:a16="http://schemas.microsoft.com/office/drawing/2014/main" val="3969631663"/>
                    </a:ext>
                  </a:extLst>
                </a:gridCol>
                <a:gridCol w="1132160">
                  <a:extLst>
                    <a:ext uri="{9D8B030D-6E8A-4147-A177-3AD203B41FA5}">
                      <a16:colId xmlns:a16="http://schemas.microsoft.com/office/drawing/2014/main" val="3668506392"/>
                    </a:ext>
                  </a:extLst>
                </a:gridCol>
              </a:tblGrid>
              <a:tr h="34048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姓名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性别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0" dirty="0">
                          <a:solidFill>
                            <a:srgbClr val="000000"/>
                          </a:solidFill>
                          <a:latin typeface="宋体" charset="0"/>
                          <a:cs typeface="宋体" charset="0"/>
                        </a:rPr>
                        <a:t>导师</a:t>
                      </a:r>
                      <a:endParaRPr lang="zh-CN" altLang="en-US" sz="1600" b="0" dirty="0">
                        <a:solidFill>
                          <a:srgbClr val="000000"/>
                        </a:solidFill>
                        <a:latin typeface="宋体" charset="0"/>
                        <a:ea typeface="宋体" charset="0"/>
                        <a:cs typeface="宋体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71706"/>
                  </a:ext>
                </a:extLst>
              </a:tr>
              <a:tr h="2796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黄伟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945766"/>
                  </a:ext>
                </a:extLst>
              </a:tr>
              <a:tr h="198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朱家星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娄敏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398811"/>
                  </a:ext>
                </a:extLst>
              </a:tr>
              <a:tr h="2221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许登攀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吴磊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915140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EF0128E2-1E68-B433-E937-ED6237BE9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53" y="1427021"/>
            <a:ext cx="4403344" cy="33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2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ad47675-d410-4b74-a0ce-131f5946a5b8}"/>
  <p:tag name="TABLE_ENDDRAG_ORIGIN_RECT" val="258*77"/>
  <p:tag name="TABLE_ENDDRAG_RECT" val="513*410*286*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809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4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2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92376c-5f18-4de9-9e71-dc33e291c7a7}"/>
  <p:tag name="TABLE_ENDDRAG_ORIGIN_RECT" val="242*96"/>
  <p:tag name="TABLE_ENDDRAG_RECT" val="79*410*246*110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763</Words>
  <Application>Microsoft Office PowerPoint</Application>
  <PresentationFormat>宽屏</PresentationFormat>
  <Paragraphs>432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DELL</cp:lastModifiedBy>
  <cp:revision>1739</cp:revision>
  <dcterms:created xsi:type="dcterms:W3CDTF">2022-11-12T13:19:21Z</dcterms:created>
  <dcterms:modified xsi:type="dcterms:W3CDTF">2023-02-27T01:55:20Z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KSORubyTemplateID">
    <vt:lpwstr>8</vt:lpwstr>
  </property>
</Properties>
</file>