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6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31" r:id="rId2"/>
    <p:sldId id="668" r:id="rId3"/>
    <p:sldId id="676" r:id="rId4"/>
    <p:sldId id="678" r:id="rId5"/>
    <p:sldId id="679" r:id="rId6"/>
    <p:sldId id="688" r:id="rId7"/>
    <p:sldId id="689" r:id="rId8"/>
    <p:sldId id="690" r:id="rId9"/>
    <p:sldId id="672" r:id="rId10"/>
    <p:sldId id="673" r:id="rId11"/>
    <p:sldId id="680" r:id="rId12"/>
    <p:sldId id="681" r:id="rId13"/>
    <p:sldId id="682" r:id="rId14"/>
    <p:sldId id="683" r:id="rId15"/>
    <p:sldId id="685" r:id="rId16"/>
    <p:sldId id="686" r:id="rId17"/>
    <p:sldId id="691" r:id="rId18"/>
    <p:sldId id="692" r:id="rId19"/>
  </p:sldIdLst>
  <p:sldSz cx="12192000" cy="6858000"/>
  <p:notesSz cx="9144000" cy="6858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72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  <a:srgbClr val="FBE5D6"/>
    <a:srgbClr val="C00000"/>
    <a:srgbClr val="E6E6E6"/>
    <a:srgbClr val="0000FF"/>
    <a:srgbClr val="FCECE8"/>
    <a:srgbClr val="F8D7CD"/>
    <a:srgbClr val="1A5B96"/>
    <a:srgbClr val="628622"/>
    <a:srgbClr val="ED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0" autoAdjust="0"/>
    <p:restoredTop sz="88457" autoAdjust="0"/>
  </p:normalViewPr>
  <p:slideViewPr>
    <p:cSldViewPr snapToGrid="0">
      <p:cViewPr varScale="1">
        <p:scale>
          <a:sx n="51" d="100"/>
          <a:sy n="51" d="100"/>
        </p:scale>
        <p:origin x="43" y="144"/>
      </p:cViewPr>
      <p:guideLst>
        <p:guide orient="horz" pos="2137"/>
        <p:guide pos="72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04" y="10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ECCC5FCC-7B57-4E25-B3C0-9BE4E8CE7B56}" type="datetimeFigureOut">
              <a:rPr lang="zh-CN" altLang="en-US" smtClean="0"/>
              <a:t>2023/9/23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ACEF926C-0154-4B35-9972-79DBD51E4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276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919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375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103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507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933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283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93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923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592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208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0" y="688000"/>
            <a:ext cx="12195173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9" b="35678"/>
          <a:stretch>
            <a:fillRect/>
          </a:stretch>
        </p:blipFill>
        <p:spPr>
          <a:xfrm>
            <a:off x="0" y="6138000"/>
            <a:ext cx="1554284" cy="72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" y="6592419"/>
            <a:ext cx="360000" cy="26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4"/>
          <p:cNvSpPr/>
          <p:nvPr userDrawn="1"/>
        </p:nvSpPr>
        <p:spPr>
          <a:xfrm>
            <a:off x="9350378" y="-2974"/>
            <a:ext cx="2841622" cy="690973"/>
          </a:xfrm>
          <a:custGeom>
            <a:avLst/>
            <a:gdLst>
              <a:gd name="connsiteX0" fmla="*/ 0 w 2599349"/>
              <a:gd name="connsiteY0" fmla="*/ 0 h 1182812"/>
              <a:gd name="connsiteX1" fmla="*/ 2599349 w 2599349"/>
              <a:gd name="connsiteY1" fmla="*/ 0 h 1182812"/>
              <a:gd name="connsiteX2" fmla="*/ 2599349 w 2599349"/>
              <a:gd name="connsiteY2" fmla="*/ 1182812 h 1182812"/>
              <a:gd name="connsiteX3" fmla="*/ 0 w 2599349"/>
              <a:gd name="connsiteY3" fmla="*/ 1182812 h 1182812"/>
              <a:gd name="connsiteX4" fmla="*/ 0 w 2599349"/>
              <a:gd name="connsiteY4" fmla="*/ 0 h 1182812"/>
              <a:gd name="connsiteX0-1" fmla="*/ 711200 w 3310549"/>
              <a:gd name="connsiteY0-2" fmla="*/ 0 h 1226354"/>
              <a:gd name="connsiteX1-3" fmla="*/ 3310549 w 3310549"/>
              <a:gd name="connsiteY1-4" fmla="*/ 0 h 1226354"/>
              <a:gd name="connsiteX2-5" fmla="*/ 3310549 w 3310549"/>
              <a:gd name="connsiteY2-6" fmla="*/ 1182812 h 1226354"/>
              <a:gd name="connsiteX3-7" fmla="*/ 0 w 3310549"/>
              <a:gd name="connsiteY3-8" fmla="*/ 1226354 h 1226354"/>
              <a:gd name="connsiteX4-9" fmla="*/ 711200 w 3310549"/>
              <a:gd name="connsiteY4-10" fmla="*/ 0 h 1226354"/>
              <a:gd name="connsiteX0-11" fmla="*/ 720725 w 3320074"/>
              <a:gd name="connsiteY0-12" fmla="*/ 0 h 1197779"/>
              <a:gd name="connsiteX1-13" fmla="*/ 3320074 w 3320074"/>
              <a:gd name="connsiteY1-14" fmla="*/ 0 h 1197779"/>
              <a:gd name="connsiteX2-15" fmla="*/ 3320074 w 3320074"/>
              <a:gd name="connsiteY2-16" fmla="*/ 1182812 h 1197779"/>
              <a:gd name="connsiteX3-17" fmla="*/ 0 w 3320074"/>
              <a:gd name="connsiteY3-18" fmla="*/ 1197779 h 1197779"/>
              <a:gd name="connsiteX4-19" fmla="*/ 720725 w 3320074"/>
              <a:gd name="connsiteY4-20" fmla="*/ 0 h 1197779"/>
              <a:gd name="connsiteX0-21" fmla="*/ 800907 w 3400256"/>
              <a:gd name="connsiteY0-22" fmla="*/ 0 h 1197779"/>
              <a:gd name="connsiteX1-23" fmla="*/ 3400256 w 3400256"/>
              <a:gd name="connsiteY1-24" fmla="*/ 0 h 1197779"/>
              <a:gd name="connsiteX2-25" fmla="*/ 3400256 w 3400256"/>
              <a:gd name="connsiteY2-26" fmla="*/ 1182812 h 1197779"/>
              <a:gd name="connsiteX3-27" fmla="*/ 0 w 3400256"/>
              <a:gd name="connsiteY3-28" fmla="*/ 1197779 h 1197779"/>
              <a:gd name="connsiteX4-29" fmla="*/ 800907 w 3400256"/>
              <a:gd name="connsiteY4-30" fmla="*/ 0 h 1197779"/>
              <a:gd name="connsiteX0-31" fmla="*/ 680750 w 3400256"/>
              <a:gd name="connsiteY0-32" fmla="*/ 0 h 1197779"/>
              <a:gd name="connsiteX1-33" fmla="*/ 3400256 w 3400256"/>
              <a:gd name="connsiteY1-34" fmla="*/ 0 h 1197779"/>
              <a:gd name="connsiteX2-35" fmla="*/ 3400256 w 3400256"/>
              <a:gd name="connsiteY2-36" fmla="*/ 1182812 h 1197779"/>
              <a:gd name="connsiteX3-37" fmla="*/ 0 w 3400256"/>
              <a:gd name="connsiteY3-38" fmla="*/ 1197779 h 1197779"/>
              <a:gd name="connsiteX4-39" fmla="*/ 680750 w 3400256"/>
              <a:gd name="connsiteY4-40" fmla="*/ 0 h 1197779"/>
              <a:gd name="connsiteX0-41" fmla="*/ 706575 w 3400256"/>
              <a:gd name="connsiteY0-42" fmla="*/ 0 h 1197779"/>
              <a:gd name="connsiteX1-43" fmla="*/ 3400256 w 3400256"/>
              <a:gd name="connsiteY1-44" fmla="*/ 0 h 1197779"/>
              <a:gd name="connsiteX2-45" fmla="*/ 3400256 w 3400256"/>
              <a:gd name="connsiteY2-46" fmla="*/ 1182812 h 1197779"/>
              <a:gd name="connsiteX3-47" fmla="*/ 0 w 3400256"/>
              <a:gd name="connsiteY3-48" fmla="*/ 1197779 h 1197779"/>
              <a:gd name="connsiteX4-49" fmla="*/ 706575 w 3400256"/>
              <a:gd name="connsiteY4-50" fmla="*/ 0 h 1197779"/>
              <a:gd name="connsiteX0-51" fmla="*/ 264806 w 3400256"/>
              <a:gd name="connsiteY0-52" fmla="*/ 16934 h 1197779"/>
              <a:gd name="connsiteX1-53" fmla="*/ 3400256 w 3400256"/>
              <a:gd name="connsiteY1-54" fmla="*/ 0 h 1197779"/>
              <a:gd name="connsiteX2-55" fmla="*/ 3400256 w 3400256"/>
              <a:gd name="connsiteY2-56" fmla="*/ 1182812 h 1197779"/>
              <a:gd name="connsiteX3-57" fmla="*/ 0 w 3400256"/>
              <a:gd name="connsiteY3-58" fmla="*/ 1197779 h 1197779"/>
              <a:gd name="connsiteX4-59" fmla="*/ 264806 w 3400256"/>
              <a:gd name="connsiteY4-60" fmla="*/ 16934 h 1197779"/>
              <a:gd name="connsiteX0-61" fmla="*/ 411707 w 3400256"/>
              <a:gd name="connsiteY0-62" fmla="*/ 0 h 1202955"/>
              <a:gd name="connsiteX1-63" fmla="*/ 3400256 w 3400256"/>
              <a:gd name="connsiteY1-64" fmla="*/ 5176 h 1202955"/>
              <a:gd name="connsiteX2-65" fmla="*/ 3400256 w 3400256"/>
              <a:gd name="connsiteY2-66" fmla="*/ 1187988 h 1202955"/>
              <a:gd name="connsiteX3-67" fmla="*/ 0 w 3400256"/>
              <a:gd name="connsiteY3-68" fmla="*/ 1202955 h 1202955"/>
              <a:gd name="connsiteX4-69" fmla="*/ 411707 w 3400256"/>
              <a:gd name="connsiteY4-70" fmla="*/ 0 h 1202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00256" h="1202955">
                <a:moveTo>
                  <a:pt x="411707" y="0"/>
                </a:moveTo>
                <a:lnTo>
                  <a:pt x="3400256" y="5176"/>
                </a:lnTo>
                <a:lnTo>
                  <a:pt x="3400256" y="1187988"/>
                </a:lnTo>
                <a:lnTo>
                  <a:pt x="0" y="1202955"/>
                </a:lnTo>
                <a:lnTo>
                  <a:pt x="411707" y="0"/>
                </a:lnTo>
                <a:close/>
              </a:path>
            </a:pathLst>
          </a:custGeom>
          <a:solidFill>
            <a:srgbClr val="C00000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149" b="35678"/>
          <a:stretch>
            <a:fillRect/>
          </a:stretch>
        </p:blipFill>
        <p:spPr>
          <a:xfrm flipH="1">
            <a:off x="10637716" y="6138000"/>
            <a:ext cx="1554284" cy="72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" y="81512"/>
            <a:ext cx="522000" cy="522000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4CA308-9A19-4442-A38A-592EFE975C3E}" type="datetime1">
              <a:rPr lang="zh-CN" altLang="en-US"/>
              <a:t>2023/9/23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6546D-530F-4639-A6BA-B306F2B537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64CA308-9A19-4442-A38A-592EFE975C3E}" type="datetime1">
              <a:rPr lang="zh-CN" altLang="en-US"/>
              <a:t>2023/9/23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566546D-530F-4639-A6BA-B306F2B5378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Relationship Id="rId1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22.xml"/><Relationship Id="rId7" Type="http://schemas.openxmlformats.org/officeDocument/2006/relationships/image" Target="../media/image27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26.xml"/><Relationship Id="rId7" Type="http://schemas.openxmlformats.org/officeDocument/2006/relationships/image" Target="../media/image29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tags" Target="../tags/tag30.xml"/><Relationship Id="rId7" Type="http://schemas.openxmlformats.org/officeDocument/2006/relationships/image" Target="../media/image31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1.xml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35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4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tags" Target="../tags/tag39.xml"/><Relationship Id="rId7" Type="http://schemas.openxmlformats.org/officeDocument/2006/relationships/image" Target="../media/image38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tags" Target="../tags/tag43.xml"/><Relationship Id="rId7" Type="http://schemas.openxmlformats.org/officeDocument/2006/relationships/image" Target="../media/image40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42.jpe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17.xml"/><Relationship Id="rId7" Type="http://schemas.openxmlformats.org/officeDocument/2006/relationships/image" Target="../media/image23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1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3" r="24637" b="18855"/>
          <a:stretch>
            <a:fillRect/>
          </a:stretch>
        </p:blipFill>
        <p:spPr bwMode="auto">
          <a:xfrm>
            <a:off x="4292085" y="2325759"/>
            <a:ext cx="359727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1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</p:pic>
      <p:grpSp>
        <p:nvGrpSpPr>
          <p:cNvPr id="16" name="组合 6"/>
          <p:cNvGrpSpPr/>
          <p:nvPr/>
        </p:nvGrpSpPr>
        <p:grpSpPr bwMode="auto">
          <a:xfrm>
            <a:off x="0" y="1577951"/>
            <a:ext cx="12193200" cy="2616085"/>
            <a:chOff x="0" y="0"/>
            <a:chExt cx="9172345" cy="494955"/>
          </a:xfrm>
        </p:grpSpPr>
        <p:sp>
          <p:nvSpPr>
            <p:cNvPr id="17" name="直接连接符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9172345" cy="1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矩形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0" y="28620"/>
              <a:ext cx="9171442" cy="466335"/>
            </a:xfrm>
            <a:prstGeom prst="rect">
              <a:avLst/>
            </a:prstGeom>
            <a:solidFill>
              <a:srgbClr val="B4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9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20" name="矩形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4970" y="1846085"/>
            <a:ext cx="9371504" cy="229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6000" b="1" i="0" u="none" strike="noStrike" cap="none" spc="0" normalizeH="0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石油工程学院宿舍卫生</a:t>
            </a:r>
            <a:endParaRPr kumimoji="0" lang="en-US" altLang="zh-CN" sz="6000" b="1" i="0" u="none" strike="noStrike" cap="none" spc="0" normalizeH="0" baseline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6000" b="1" i="0" u="none" strike="noStrike" cap="none" spc="0" normalizeH="0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检查结果</a:t>
            </a: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4" y="295527"/>
            <a:ext cx="980179" cy="980179"/>
          </a:xfrm>
          <a:prstGeom prst="rect">
            <a:avLst/>
          </a:prstGeom>
          <a:effectLst/>
        </p:spPr>
      </p:pic>
      <p:pic>
        <p:nvPicPr>
          <p:cNvPr id="11" name="图片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78" y="568809"/>
            <a:ext cx="900000" cy="66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43A1419-4F5B-08B5-AF9F-61283DFD5A23}"/>
              </a:ext>
            </a:extLst>
          </p:cNvPr>
          <p:cNvSpPr txBox="1"/>
          <p:nvPr/>
        </p:nvSpPr>
        <p:spPr>
          <a:xfrm>
            <a:off x="5129846" y="5780262"/>
            <a:ext cx="491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2023.09.22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845536"/>
              </p:ext>
            </p:extLst>
          </p:nvPr>
        </p:nvGraphicFramePr>
        <p:xfrm>
          <a:off x="1017135" y="5179620"/>
          <a:ext cx="3410003" cy="1469630"/>
        </p:xfrm>
        <a:graphic>
          <a:graphicData uri="http://schemas.openxmlformats.org/drawingml/2006/table">
            <a:tbl>
              <a:tblPr/>
              <a:tblGrid>
                <a:gridCol w="1329323">
                  <a:extLst>
                    <a:ext uri="{9D8B030D-6E8A-4147-A177-3AD203B41FA5}">
                      <a16:colId xmlns:a16="http://schemas.microsoft.com/office/drawing/2014/main" val="643057942"/>
                    </a:ext>
                  </a:extLst>
                </a:gridCol>
                <a:gridCol w="838052">
                  <a:extLst>
                    <a:ext uri="{9D8B030D-6E8A-4147-A177-3AD203B41FA5}">
                      <a16:colId xmlns:a16="http://schemas.microsoft.com/office/drawing/2014/main" val="3920576635"/>
                    </a:ext>
                  </a:extLst>
                </a:gridCol>
                <a:gridCol w="1242628">
                  <a:extLst>
                    <a:ext uri="{9D8B030D-6E8A-4147-A177-3AD203B41FA5}">
                      <a16:colId xmlns:a16="http://schemas.microsoft.com/office/drawing/2014/main" val="345812097"/>
                    </a:ext>
                  </a:extLst>
                </a:gridCol>
              </a:tblGrid>
              <a:tr h="29392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9807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李明鹤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李松岩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226539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王佳旭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谷建伟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9686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潘世龙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康万利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8661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曲占庆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765512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394492" y="4533289"/>
            <a:ext cx="190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en-US" altLang="zh-CN" dirty="0" smtClean="0"/>
              <a:t>3-765</a:t>
            </a:r>
          </a:p>
          <a:p>
            <a:r>
              <a:rPr lang="zh-CN" altLang="en-US" dirty="0" smtClean="0"/>
              <a:t>阳台未收拾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35" y="867099"/>
            <a:ext cx="2610485" cy="34806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92" y="1195900"/>
            <a:ext cx="3958127" cy="2968595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516801"/>
              </p:ext>
            </p:extLst>
          </p:nvPr>
        </p:nvGraphicFramePr>
        <p:xfrm>
          <a:off x="7180589" y="5261741"/>
          <a:ext cx="3410003" cy="1465948"/>
        </p:xfrm>
        <a:graphic>
          <a:graphicData uri="http://schemas.openxmlformats.org/drawingml/2006/table">
            <a:tbl>
              <a:tblPr/>
              <a:tblGrid>
                <a:gridCol w="1329323">
                  <a:extLst>
                    <a:ext uri="{9D8B030D-6E8A-4147-A177-3AD203B41FA5}">
                      <a16:colId xmlns:a16="http://schemas.microsoft.com/office/drawing/2014/main" val="643057942"/>
                    </a:ext>
                  </a:extLst>
                </a:gridCol>
                <a:gridCol w="838052">
                  <a:extLst>
                    <a:ext uri="{9D8B030D-6E8A-4147-A177-3AD203B41FA5}">
                      <a16:colId xmlns:a16="http://schemas.microsoft.com/office/drawing/2014/main" val="3920576635"/>
                    </a:ext>
                  </a:extLst>
                </a:gridCol>
                <a:gridCol w="1242628">
                  <a:extLst>
                    <a:ext uri="{9D8B030D-6E8A-4147-A177-3AD203B41FA5}">
                      <a16:colId xmlns:a16="http://schemas.microsoft.com/office/drawing/2014/main" val="3458120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9807"/>
                  </a:ext>
                </a:extLst>
              </a:tr>
              <a:tr h="305527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刘嘉雄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刘永旺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226539"/>
                  </a:ext>
                </a:extLst>
              </a:tr>
              <a:tr h="305527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孟旭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黄贤斌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9686"/>
                  </a:ext>
                </a:extLst>
              </a:tr>
              <a:tr h="305527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赵昱坤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庞学玉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8661"/>
                  </a:ext>
                </a:extLst>
              </a:tr>
              <a:tr h="305527">
                <a:tc gridSpan="3"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765512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770260" y="4533289"/>
            <a:ext cx="190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en-US" altLang="zh-CN" dirty="0" smtClean="0"/>
              <a:t>1-511</a:t>
            </a:r>
          </a:p>
          <a:p>
            <a:r>
              <a:rPr lang="zh-CN" altLang="en-US" dirty="0"/>
              <a:t>乱接电线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932642" y="4328223"/>
            <a:ext cx="258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en-US" altLang="zh-CN" dirty="0" smtClean="0"/>
              <a:t>3-771</a:t>
            </a:r>
            <a:endParaRPr lang="en-US" altLang="zh-CN" dirty="0"/>
          </a:p>
          <a:p>
            <a:r>
              <a:rPr lang="zh-CN" altLang="en-US" dirty="0" smtClean="0"/>
              <a:t>地面</a:t>
            </a:r>
            <a:r>
              <a:rPr lang="zh-CN" altLang="en-US" dirty="0" smtClean="0"/>
              <a:t>脏乱，杂物多</a:t>
            </a:r>
            <a:endParaRPr lang="zh-CN" altLang="en-US" dirty="0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772497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7071235" y="4516049"/>
            <a:ext cx="272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研</a:t>
            </a:r>
            <a:r>
              <a:rPr lang="en-US" altLang="zh-CN" dirty="0" smtClean="0">
                <a:latin typeface="+mn-ea"/>
                <a:ea typeface="+mn-ea"/>
              </a:rPr>
              <a:t>3-803</a:t>
            </a:r>
            <a:endParaRPr lang="en-US" altLang="zh-CN" dirty="0">
              <a:latin typeface="+mn-ea"/>
              <a:ea typeface="+mn-ea"/>
            </a:endParaRPr>
          </a:p>
          <a:p>
            <a:r>
              <a:rPr lang="zh-CN" altLang="en-US" dirty="0">
                <a:latin typeface="+mn-ea"/>
                <a:ea typeface="+mn-ea"/>
              </a:rPr>
              <a:t>阳台大量废旧纸箱未处理</a:t>
            </a:r>
          </a:p>
          <a:p>
            <a:r>
              <a:rPr lang="en-US" altLang="zh-CN" dirty="0"/>
              <a:t>	</a:t>
            </a:r>
            <a:endParaRPr lang="zh-CN" altLang="en-US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017200"/>
              </p:ext>
            </p:extLst>
          </p:nvPr>
        </p:nvGraphicFramePr>
        <p:xfrm>
          <a:off x="7071235" y="5248351"/>
          <a:ext cx="3410003" cy="1469630"/>
        </p:xfrm>
        <a:graphic>
          <a:graphicData uri="http://schemas.openxmlformats.org/drawingml/2006/table">
            <a:tbl>
              <a:tblPr/>
              <a:tblGrid>
                <a:gridCol w="1329323">
                  <a:extLst>
                    <a:ext uri="{9D8B030D-6E8A-4147-A177-3AD203B41FA5}">
                      <a16:colId xmlns:a16="http://schemas.microsoft.com/office/drawing/2014/main" val="643057942"/>
                    </a:ext>
                  </a:extLst>
                </a:gridCol>
                <a:gridCol w="838052">
                  <a:extLst>
                    <a:ext uri="{9D8B030D-6E8A-4147-A177-3AD203B41FA5}">
                      <a16:colId xmlns:a16="http://schemas.microsoft.com/office/drawing/2014/main" val="3920576635"/>
                    </a:ext>
                  </a:extLst>
                </a:gridCol>
                <a:gridCol w="1242628">
                  <a:extLst>
                    <a:ext uri="{9D8B030D-6E8A-4147-A177-3AD203B41FA5}">
                      <a16:colId xmlns:a16="http://schemas.microsoft.com/office/drawing/2014/main" val="345812097"/>
                    </a:ext>
                  </a:extLst>
                </a:gridCol>
              </a:tblGrid>
              <a:tr h="29392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9807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吴大卫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张凯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226539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张凯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9686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徐良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姚传进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8661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曹陈明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张凯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765512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05133"/>
              </p:ext>
            </p:extLst>
          </p:nvPr>
        </p:nvGraphicFramePr>
        <p:xfrm>
          <a:off x="1107089" y="5075339"/>
          <a:ext cx="3410003" cy="1469630"/>
        </p:xfrm>
        <a:graphic>
          <a:graphicData uri="http://schemas.openxmlformats.org/drawingml/2006/table">
            <a:tbl>
              <a:tblPr/>
              <a:tblGrid>
                <a:gridCol w="1329323">
                  <a:extLst>
                    <a:ext uri="{9D8B030D-6E8A-4147-A177-3AD203B41FA5}">
                      <a16:colId xmlns:a16="http://schemas.microsoft.com/office/drawing/2014/main" val="643057942"/>
                    </a:ext>
                  </a:extLst>
                </a:gridCol>
                <a:gridCol w="838052">
                  <a:extLst>
                    <a:ext uri="{9D8B030D-6E8A-4147-A177-3AD203B41FA5}">
                      <a16:colId xmlns:a16="http://schemas.microsoft.com/office/drawing/2014/main" val="3920576635"/>
                    </a:ext>
                  </a:extLst>
                </a:gridCol>
                <a:gridCol w="1242628">
                  <a:extLst>
                    <a:ext uri="{9D8B030D-6E8A-4147-A177-3AD203B41FA5}">
                      <a16:colId xmlns:a16="http://schemas.microsoft.com/office/drawing/2014/main" val="345812097"/>
                    </a:ext>
                  </a:extLst>
                </a:gridCol>
              </a:tblGrid>
              <a:tr h="29392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9807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张学皓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贾寒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226539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刘子健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徐龙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9686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孙图南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黄朝琴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8661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王召旭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黄朝琴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765512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93" y="1301418"/>
            <a:ext cx="3695549" cy="27716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8C1195D-E07F-44C6-953A-311C918E4B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4" r="21695"/>
          <a:stretch/>
        </p:blipFill>
        <p:spPr>
          <a:xfrm>
            <a:off x="7420313" y="858449"/>
            <a:ext cx="236061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504044" y="4641533"/>
            <a:ext cx="258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en-US" altLang="zh-CN" dirty="0" smtClean="0"/>
              <a:t>3-804</a:t>
            </a:r>
            <a:endParaRPr lang="en-US" altLang="zh-CN" dirty="0"/>
          </a:p>
          <a:p>
            <a:r>
              <a:rPr lang="zh-CN" altLang="en-US" dirty="0" smtClean="0"/>
              <a:t>阳台纸箱未处理</a:t>
            </a:r>
            <a:endParaRPr lang="zh-CN" altLang="en-US" dirty="0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772497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6788878" y="4582993"/>
            <a:ext cx="272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en-US" altLang="zh-CN" dirty="0" smtClean="0"/>
              <a:t>3-807</a:t>
            </a:r>
            <a:endParaRPr lang="en-US" altLang="zh-CN" dirty="0"/>
          </a:p>
          <a:p>
            <a:r>
              <a:rPr lang="zh-CN" altLang="en-US" dirty="0"/>
              <a:t>阳台大量废旧纸箱未处理</a:t>
            </a:r>
          </a:p>
          <a:p>
            <a:r>
              <a:rPr lang="en-US" altLang="zh-CN" dirty="0"/>
              <a:t>	</a:t>
            </a:r>
            <a:endParaRPr lang="zh-CN" altLang="en-US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448963"/>
              </p:ext>
            </p:extLst>
          </p:nvPr>
        </p:nvGraphicFramePr>
        <p:xfrm>
          <a:off x="6447221" y="5279639"/>
          <a:ext cx="3410003" cy="1469630"/>
        </p:xfrm>
        <a:graphic>
          <a:graphicData uri="http://schemas.openxmlformats.org/drawingml/2006/table">
            <a:tbl>
              <a:tblPr/>
              <a:tblGrid>
                <a:gridCol w="1329323">
                  <a:extLst>
                    <a:ext uri="{9D8B030D-6E8A-4147-A177-3AD203B41FA5}">
                      <a16:colId xmlns:a16="http://schemas.microsoft.com/office/drawing/2014/main" val="643057942"/>
                    </a:ext>
                  </a:extLst>
                </a:gridCol>
                <a:gridCol w="838052">
                  <a:extLst>
                    <a:ext uri="{9D8B030D-6E8A-4147-A177-3AD203B41FA5}">
                      <a16:colId xmlns:a16="http://schemas.microsoft.com/office/drawing/2014/main" val="3920576635"/>
                    </a:ext>
                  </a:extLst>
                </a:gridCol>
                <a:gridCol w="1242628">
                  <a:extLst>
                    <a:ext uri="{9D8B030D-6E8A-4147-A177-3AD203B41FA5}">
                      <a16:colId xmlns:a16="http://schemas.microsoft.com/office/drawing/2014/main" val="345812097"/>
                    </a:ext>
                  </a:extLst>
                </a:gridCol>
              </a:tblGrid>
              <a:tr h="29392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9807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侯莲捷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王晓璞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226539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夏煜翔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陈立涛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9686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郭成华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王志远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8661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巩长平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李航宇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765512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656301"/>
              </p:ext>
            </p:extLst>
          </p:nvPr>
        </p:nvGraphicFramePr>
        <p:xfrm>
          <a:off x="1091267" y="5229697"/>
          <a:ext cx="3410003" cy="1469630"/>
        </p:xfrm>
        <a:graphic>
          <a:graphicData uri="http://schemas.openxmlformats.org/drawingml/2006/table">
            <a:tbl>
              <a:tblPr/>
              <a:tblGrid>
                <a:gridCol w="1329323">
                  <a:extLst>
                    <a:ext uri="{9D8B030D-6E8A-4147-A177-3AD203B41FA5}">
                      <a16:colId xmlns:a16="http://schemas.microsoft.com/office/drawing/2014/main" val="643057942"/>
                    </a:ext>
                  </a:extLst>
                </a:gridCol>
                <a:gridCol w="740053">
                  <a:extLst>
                    <a:ext uri="{9D8B030D-6E8A-4147-A177-3AD203B41FA5}">
                      <a16:colId xmlns:a16="http://schemas.microsoft.com/office/drawing/2014/main" val="3920576635"/>
                    </a:ext>
                  </a:extLst>
                </a:gridCol>
                <a:gridCol w="1340627">
                  <a:extLst>
                    <a:ext uri="{9D8B030D-6E8A-4147-A177-3AD203B41FA5}">
                      <a16:colId xmlns:a16="http://schemas.microsoft.com/office/drawing/2014/main" val="345812097"/>
                    </a:ext>
                  </a:extLst>
                </a:gridCol>
              </a:tblGrid>
              <a:tr h="29392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9807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王文辉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孙晓飞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226539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段练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苏玉亮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9686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代英杰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戴彩丽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8661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刘洪刚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董长银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765512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972798D4-8E7C-4B26-9655-05D3A29FEE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2"/>
          <a:stretch/>
        </p:blipFill>
        <p:spPr>
          <a:xfrm>
            <a:off x="772497" y="944420"/>
            <a:ext cx="3038622" cy="36576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373090-F882-4C74-A0B1-2018B3D9A23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48"/>
          <a:stretch/>
        </p:blipFill>
        <p:spPr>
          <a:xfrm>
            <a:off x="7172448" y="835941"/>
            <a:ext cx="21617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504044" y="4641533"/>
            <a:ext cx="258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en-US" altLang="zh-CN" dirty="0" smtClean="0"/>
              <a:t>3-827</a:t>
            </a:r>
            <a:endParaRPr lang="en-US" altLang="zh-CN" dirty="0"/>
          </a:p>
          <a:p>
            <a:r>
              <a:rPr lang="zh-CN" altLang="en-US" dirty="0" smtClean="0"/>
              <a:t>阳台纸箱未处理</a:t>
            </a:r>
            <a:endParaRPr lang="zh-CN" altLang="en-US" dirty="0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772497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7675146" y="4602020"/>
            <a:ext cx="272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en-US" altLang="zh-CN" dirty="0" smtClean="0"/>
              <a:t>3-828</a:t>
            </a:r>
            <a:endParaRPr lang="en-US" altLang="zh-CN" dirty="0"/>
          </a:p>
          <a:p>
            <a:r>
              <a:rPr lang="zh-CN" altLang="en-US" dirty="0"/>
              <a:t>阳台大量废旧纸箱未处理</a:t>
            </a:r>
          </a:p>
          <a:p>
            <a:r>
              <a:rPr lang="en-US" altLang="zh-CN" dirty="0"/>
              <a:t>	</a:t>
            </a:r>
            <a:endParaRPr lang="zh-CN" altLang="en-US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731380"/>
              </p:ext>
            </p:extLst>
          </p:nvPr>
        </p:nvGraphicFramePr>
        <p:xfrm>
          <a:off x="7071235" y="5208105"/>
          <a:ext cx="3410003" cy="1459791"/>
        </p:xfrm>
        <a:graphic>
          <a:graphicData uri="http://schemas.openxmlformats.org/drawingml/2006/table">
            <a:tbl>
              <a:tblPr/>
              <a:tblGrid>
                <a:gridCol w="1329323">
                  <a:extLst>
                    <a:ext uri="{9D8B030D-6E8A-4147-A177-3AD203B41FA5}">
                      <a16:colId xmlns:a16="http://schemas.microsoft.com/office/drawing/2014/main" val="643057942"/>
                    </a:ext>
                  </a:extLst>
                </a:gridCol>
                <a:gridCol w="838052">
                  <a:extLst>
                    <a:ext uri="{9D8B030D-6E8A-4147-A177-3AD203B41FA5}">
                      <a16:colId xmlns:a16="http://schemas.microsoft.com/office/drawing/2014/main" val="3920576635"/>
                    </a:ext>
                  </a:extLst>
                </a:gridCol>
                <a:gridCol w="1242628">
                  <a:extLst>
                    <a:ext uri="{9D8B030D-6E8A-4147-A177-3AD203B41FA5}">
                      <a16:colId xmlns:a16="http://schemas.microsoft.com/office/drawing/2014/main" val="345812097"/>
                    </a:ext>
                  </a:extLst>
                </a:gridCol>
              </a:tblGrid>
              <a:tr h="284087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9807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李宏港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黄维安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226539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张伊铭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张先敏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9686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吕森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刘陈伟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8661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马瑞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张亮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765512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414453"/>
              </p:ext>
            </p:extLst>
          </p:nvPr>
        </p:nvGraphicFramePr>
        <p:xfrm>
          <a:off x="1091267" y="5229697"/>
          <a:ext cx="3410003" cy="1469630"/>
        </p:xfrm>
        <a:graphic>
          <a:graphicData uri="http://schemas.openxmlformats.org/drawingml/2006/table">
            <a:tbl>
              <a:tblPr/>
              <a:tblGrid>
                <a:gridCol w="1329323">
                  <a:extLst>
                    <a:ext uri="{9D8B030D-6E8A-4147-A177-3AD203B41FA5}">
                      <a16:colId xmlns:a16="http://schemas.microsoft.com/office/drawing/2014/main" val="643057942"/>
                    </a:ext>
                  </a:extLst>
                </a:gridCol>
                <a:gridCol w="838052">
                  <a:extLst>
                    <a:ext uri="{9D8B030D-6E8A-4147-A177-3AD203B41FA5}">
                      <a16:colId xmlns:a16="http://schemas.microsoft.com/office/drawing/2014/main" val="3920576635"/>
                    </a:ext>
                  </a:extLst>
                </a:gridCol>
                <a:gridCol w="1242628">
                  <a:extLst>
                    <a:ext uri="{9D8B030D-6E8A-4147-A177-3AD203B41FA5}">
                      <a16:colId xmlns:a16="http://schemas.microsoft.com/office/drawing/2014/main" val="345812097"/>
                    </a:ext>
                  </a:extLst>
                </a:gridCol>
              </a:tblGrid>
              <a:tr h="29392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9807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李旭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蒲春生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226539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段华正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钟俊杰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9686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付光明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8661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温权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李兆敏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765512"/>
                  </a:ext>
                </a:extLst>
              </a:tr>
            </a:tbl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6FEE72ED-A071-4DF7-9E9F-BC408F9A41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41" y="718486"/>
            <a:ext cx="2739645" cy="205473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2DB4103-058D-4EF8-8F26-6584C8C451C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8"/>
          <a:stretch/>
        </p:blipFill>
        <p:spPr>
          <a:xfrm>
            <a:off x="370017" y="2366056"/>
            <a:ext cx="2722770" cy="21041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DC385C4-2896-42B1-AE64-09D8B47D85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35" y="1245207"/>
            <a:ext cx="4300023" cy="322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772497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58" y="1175320"/>
            <a:ext cx="2506270" cy="323178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12917" y="4650448"/>
            <a:ext cx="209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本</a:t>
            </a:r>
            <a:r>
              <a:rPr lang="en-US" altLang="zh-CN" dirty="0" smtClean="0"/>
              <a:t>1-216</a:t>
            </a:r>
          </a:p>
          <a:p>
            <a:r>
              <a:rPr lang="zh-CN" altLang="en-US" dirty="0"/>
              <a:t>脏乱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30766"/>
              </p:ext>
            </p:extLst>
          </p:nvPr>
        </p:nvGraphicFramePr>
        <p:xfrm>
          <a:off x="7388008" y="5357069"/>
          <a:ext cx="3410003" cy="881778"/>
        </p:xfrm>
        <a:graphic>
          <a:graphicData uri="http://schemas.openxmlformats.org/drawingml/2006/table">
            <a:tbl>
              <a:tblPr/>
              <a:tblGrid>
                <a:gridCol w="1329323">
                  <a:extLst>
                    <a:ext uri="{9D8B030D-6E8A-4147-A177-3AD203B41FA5}">
                      <a16:colId xmlns:a16="http://schemas.microsoft.com/office/drawing/2014/main" val="1155678996"/>
                    </a:ext>
                  </a:extLst>
                </a:gridCol>
                <a:gridCol w="838052">
                  <a:extLst>
                    <a:ext uri="{9D8B030D-6E8A-4147-A177-3AD203B41FA5}">
                      <a16:colId xmlns:a16="http://schemas.microsoft.com/office/drawing/2014/main" val="2788629887"/>
                    </a:ext>
                  </a:extLst>
                </a:gridCol>
                <a:gridCol w="1242628">
                  <a:extLst>
                    <a:ext uri="{9D8B030D-6E8A-4147-A177-3AD203B41FA5}">
                      <a16:colId xmlns:a16="http://schemas.microsoft.com/office/drawing/2014/main" val="3862993739"/>
                    </a:ext>
                  </a:extLst>
                </a:gridCol>
              </a:tblGrid>
              <a:tr h="29392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72517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宫润东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李航宇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313048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崔佳伟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李航宇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133660"/>
                  </a:ext>
                </a:extLst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77" y="1175320"/>
            <a:ext cx="4822345" cy="271322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8804253" y="4620466"/>
            <a:ext cx="258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本</a:t>
            </a:r>
            <a:r>
              <a:rPr lang="en-US" altLang="zh-CN" dirty="0" smtClean="0"/>
              <a:t>1-212</a:t>
            </a:r>
            <a:endParaRPr lang="en-US" altLang="zh-CN" dirty="0"/>
          </a:p>
          <a:p>
            <a:r>
              <a:rPr lang="zh-CN" altLang="en-US" dirty="0" smtClean="0"/>
              <a:t>房间不整洁</a:t>
            </a:r>
            <a:endParaRPr lang="zh-CN" altLang="en-US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066054"/>
              </p:ext>
            </p:extLst>
          </p:nvPr>
        </p:nvGraphicFramePr>
        <p:xfrm>
          <a:off x="864862" y="5357069"/>
          <a:ext cx="3410003" cy="881778"/>
        </p:xfrm>
        <a:graphic>
          <a:graphicData uri="http://schemas.openxmlformats.org/drawingml/2006/table">
            <a:tbl>
              <a:tblPr/>
              <a:tblGrid>
                <a:gridCol w="1329323">
                  <a:extLst>
                    <a:ext uri="{9D8B030D-6E8A-4147-A177-3AD203B41FA5}">
                      <a16:colId xmlns:a16="http://schemas.microsoft.com/office/drawing/2014/main" val="643057942"/>
                    </a:ext>
                  </a:extLst>
                </a:gridCol>
                <a:gridCol w="838052">
                  <a:extLst>
                    <a:ext uri="{9D8B030D-6E8A-4147-A177-3AD203B41FA5}">
                      <a16:colId xmlns:a16="http://schemas.microsoft.com/office/drawing/2014/main" val="3920576635"/>
                    </a:ext>
                  </a:extLst>
                </a:gridCol>
                <a:gridCol w="1242628">
                  <a:extLst>
                    <a:ext uri="{9D8B030D-6E8A-4147-A177-3AD203B41FA5}">
                      <a16:colId xmlns:a16="http://schemas.microsoft.com/office/drawing/2014/main" val="345812097"/>
                    </a:ext>
                  </a:extLst>
                </a:gridCol>
              </a:tblGrid>
              <a:tr h="29392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9807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吴天予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廖华林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226539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董业良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刘德新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9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3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772497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375304"/>
              </p:ext>
            </p:extLst>
          </p:nvPr>
        </p:nvGraphicFramePr>
        <p:xfrm>
          <a:off x="846359" y="5656872"/>
          <a:ext cx="3410003" cy="839312"/>
        </p:xfrm>
        <a:graphic>
          <a:graphicData uri="http://schemas.openxmlformats.org/drawingml/2006/table">
            <a:tbl>
              <a:tblPr/>
              <a:tblGrid>
                <a:gridCol w="1329323">
                  <a:extLst>
                    <a:ext uri="{9D8B030D-6E8A-4147-A177-3AD203B41FA5}">
                      <a16:colId xmlns:a16="http://schemas.microsoft.com/office/drawing/2014/main" val="643057942"/>
                    </a:ext>
                  </a:extLst>
                </a:gridCol>
                <a:gridCol w="838052">
                  <a:extLst>
                    <a:ext uri="{9D8B030D-6E8A-4147-A177-3AD203B41FA5}">
                      <a16:colId xmlns:a16="http://schemas.microsoft.com/office/drawing/2014/main" val="3920576635"/>
                    </a:ext>
                  </a:extLst>
                </a:gridCol>
                <a:gridCol w="1242628">
                  <a:extLst>
                    <a:ext uri="{9D8B030D-6E8A-4147-A177-3AD203B41FA5}">
                      <a16:colId xmlns:a16="http://schemas.microsoft.com/office/drawing/2014/main" val="345812097"/>
                    </a:ext>
                  </a:extLst>
                </a:gridCol>
              </a:tblGrid>
              <a:tr h="29392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9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刘洪刚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廖华林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226539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刘德新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9686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28" y="880632"/>
            <a:ext cx="2835040" cy="377806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14007" y="4931764"/>
            <a:ext cx="3177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培训楼</a:t>
            </a:r>
            <a:r>
              <a:rPr lang="en-US" altLang="zh-CN" dirty="0" smtClean="0"/>
              <a:t>-1422</a:t>
            </a:r>
          </a:p>
          <a:p>
            <a:r>
              <a:rPr lang="zh-CN" altLang="en-US" dirty="0"/>
              <a:t>违规电器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007" y="880632"/>
            <a:ext cx="2756629" cy="3675505"/>
          </a:xfrm>
          <a:prstGeom prst="rect">
            <a:avLst/>
          </a:prstGeom>
        </p:spPr>
      </p:pic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478853"/>
              </p:ext>
            </p:extLst>
          </p:nvPr>
        </p:nvGraphicFramePr>
        <p:xfrm>
          <a:off x="6615319" y="5362946"/>
          <a:ext cx="3410003" cy="1419544"/>
        </p:xfrm>
        <a:graphic>
          <a:graphicData uri="http://schemas.openxmlformats.org/drawingml/2006/table">
            <a:tbl>
              <a:tblPr/>
              <a:tblGrid>
                <a:gridCol w="1329323">
                  <a:extLst>
                    <a:ext uri="{9D8B030D-6E8A-4147-A177-3AD203B41FA5}">
                      <a16:colId xmlns:a16="http://schemas.microsoft.com/office/drawing/2014/main" val="643057942"/>
                    </a:ext>
                  </a:extLst>
                </a:gridCol>
                <a:gridCol w="838052">
                  <a:extLst>
                    <a:ext uri="{9D8B030D-6E8A-4147-A177-3AD203B41FA5}">
                      <a16:colId xmlns:a16="http://schemas.microsoft.com/office/drawing/2014/main" val="3920576635"/>
                    </a:ext>
                  </a:extLst>
                </a:gridCol>
                <a:gridCol w="1242628">
                  <a:extLst>
                    <a:ext uri="{9D8B030D-6E8A-4147-A177-3AD203B41FA5}">
                      <a16:colId xmlns:a16="http://schemas.microsoft.com/office/drawing/2014/main" val="3458120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9807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文嘉熠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王文东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226539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蒋佩吟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张黎明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9686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张亚楠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苏玉亮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8661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张秀晴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姚传进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765512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7375161" y="4658695"/>
            <a:ext cx="145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en-US" altLang="zh-CN" dirty="0" smtClean="0"/>
              <a:t>2-120</a:t>
            </a:r>
          </a:p>
          <a:p>
            <a:r>
              <a:rPr lang="zh-CN" altLang="en-US" dirty="0" smtClean="0"/>
              <a:t>阳台未收拾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807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504043" y="4470224"/>
            <a:ext cx="258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本</a:t>
            </a:r>
            <a:r>
              <a:rPr lang="en-US" altLang="zh-CN" dirty="0" smtClean="0"/>
              <a:t>1-418</a:t>
            </a:r>
            <a:endParaRPr lang="en-US" altLang="zh-CN" dirty="0"/>
          </a:p>
          <a:p>
            <a:r>
              <a:rPr lang="zh-CN" altLang="en-US" dirty="0"/>
              <a:t>脏乱差</a:t>
            </a: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772497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077200"/>
              </p:ext>
            </p:extLst>
          </p:nvPr>
        </p:nvGraphicFramePr>
        <p:xfrm>
          <a:off x="864862" y="5357069"/>
          <a:ext cx="3410003" cy="881778"/>
        </p:xfrm>
        <a:graphic>
          <a:graphicData uri="http://schemas.openxmlformats.org/drawingml/2006/table">
            <a:tbl>
              <a:tblPr/>
              <a:tblGrid>
                <a:gridCol w="1329323">
                  <a:extLst>
                    <a:ext uri="{9D8B030D-6E8A-4147-A177-3AD203B41FA5}">
                      <a16:colId xmlns:a16="http://schemas.microsoft.com/office/drawing/2014/main" val="643057942"/>
                    </a:ext>
                  </a:extLst>
                </a:gridCol>
                <a:gridCol w="838052">
                  <a:extLst>
                    <a:ext uri="{9D8B030D-6E8A-4147-A177-3AD203B41FA5}">
                      <a16:colId xmlns:a16="http://schemas.microsoft.com/office/drawing/2014/main" val="3920576635"/>
                    </a:ext>
                  </a:extLst>
                </a:gridCol>
                <a:gridCol w="1242628">
                  <a:extLst>
                    <a:ext uri="{9D8B030D-6E8A-4147-A177-3AD203B41FA5}">
                      <a16:colId xmlns:a16="http://schemas.microsoft.com/office/drawing/2014/main" val="345812097"/>
                    </a:ext>
                  </a:extLst>
                </a:gridCol>
              </a:tblGrid>
              <a:tr h="29392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9807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张真瑜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王业飞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226539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王浩臣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张凯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9686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8" y="1390550"/>
            <a:ext cx="5046185" cy="28391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605" y="854008"/>
            <a:ext cx="2531776" cy="3375702"/>
          </a:xfrm>
          <a:prstGeom prst="rect">
            <a:avLst/>
          </a:prstGeom>
        </p:spPr>
      </p:pic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966558"/>
              </p:ext>
            </p:extLst>
          </p:nvPr>
        </p:nvGraphicFramePr>
        <p:xfrm>
          <a:off x="6681046" y="5357069"/>
          <a:ext cx="3410003" cy="881778"/>
        </p:xfrm>
        <a:graphic>
          <a:graphicData uri="http://schemas.openxmlformats.org/drawingml/2006/table">
            <a:tbl>
              <a:tblPr/>
              <a:tblGrid>
                <a:gridCol w="1329323">
                  <a:extLst>
                    <a:ext uri="{9D8B030D-6E8A-4147-A177-3AD203B41FA5}">
                      <a16:colId xmlns:a16="http://schemas.microsoft.com/office/drawing/2014/main" val="643057942"/>
                    </a:ext>
                  </a:extLst>
                </a:gridCol>
                <a:gridCol w="838052">
                  <a:extLst>
                    <a:ext uri="{9D8B030D-6E8A-4147-A177-3AD203B41FA5}">
                      <a16:colId xmlns:a16="http://schemas.microsoft.com/office/drawing/2014/main" val="3920576635"/>
                    </a:ext>
                  </a:extLst>
                </a:gridCol>
                <a:gridCol w="1242628">
                  <a:extLst>
                    <a:ext uri="{9D8B030D-6E8A-4147-A177-3AD203B41FA5}">
                      <a16:colId xmlns:a16="http://schemas.microsoft.com/office/drawing/2014/main" val="345812097"/>
                    </a:ext>
                  </a:extLst>
                </a:gridCol>
              </a:tblGrid>
              <a:tr h="29392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9807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王惠宇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侯建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226539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吕威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董明哲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9686"/>
                  </a:ext>
                </a:extLst>
              </a:tr>
            </a:tbl>
          </a:graphicData>
        </a:graphic>
      </p:graphicFrame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7503931" y="4470223"/>
            <a:ext cx="258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留培楼</a:t>
            </a:r>
            <a:r>
              <a:rPr lang="en-US" altLang="zh-CN" dirty="0" smtClean="0"/>
              <a:t>-421</a:t>
            </a:r>
            <a:endParaRPr lang="en-US" altLang="zh-CN" dirty="0"/>
          </a:p>
          <a:p>
            <a:r>
              <a:rPr lang="zh-CN" altLang="en-US" dirty="0"/>
              <a:t>房间不整洁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85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772497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567145"/>
              </p:ext>
            </p:extLst>
          </p:nvPr>
        </p:nvGraphicFramePr>
        <p:xfrm>
          <a:off x="864862" y="5357069"/>
          <a:ext cx="3410003" cy="881778"/>
        </p:xfrm>
        <a:graphic>
          <a:graphicData uri="http://schemas.openxmlformats.org/drawingml/2006/table">
            <a:tbl>
              <a:tblPr/>
              <a:tblGrid>
                <a:gridCol w="1329323">
                  <a:extLst>
                    <a:ext uri="{9D8B030D-6E8A-4147-A177-3AD203B41FA5}">
                      <a16:colId xmlns:a16="http://schemas.microsoft.com/office/drawing/2014/main" val="643057942"/>
                    </a:ext>
                  </a:extLst>
                </a:gridCol>
                <a:gridCol w="838052">
                  <a:extLst>
                    <a:ext uri="{9D8B030D-6E8A-4147-A177-3AD203B41FA5}">
                      <a16:colId xmlns:a16="http://schemas.microsoft.com/office/drawing/2014/main" val="3920576635"/>
                    </a:ext>
                  </a:extLst>
                </a:gridCol>
                <a:gridCol w="1242628">
                  <a:extLst>
                    <a:ext uri="{9D8B030D-6E8A-4147-A177-3AD203B41FA5}">
                      <a16:colId xmlns:a16="http://schemas.microsoft.com/office/drawing/2014/main" val="345812097"/>
                    </a:ext>
                  </a:extLst>
                </a:gridCol>
              </a:tblGrid>
              <a:tr h="29392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9807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朱洪漠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庞学玉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226539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李嘉鸣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戴彩丽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9686"/>
                  </a:ext>
                </a:extLst>
              </a:tr>
            </a:tbl>
          </a:graphicData>
        </a:graphic>
      </p:graphicFrame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7509917" y="4698901"/>
            <a:ext cx="258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留培楼</a:t>
            </a:r>
            <a:r>
              <a:rPr lang="en-US" altLang="zh-CN" dirty="0" smtClean="0"/>
              <a:t>-408</a:t>
            </a:r>
            <a:endParaRPr lang="en-US" altLang="zh-CN" dirty="0"/>
          </a:p>
          <a:p>
            <a:r>
              <a:rPr lang="zh-CN" altLang="en-US" dirty="0"/>
              <a:t>房间不整洁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68" y="856923"/>
            <a:ext cx="2529590" cy="3372787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1277638" y="4470222"/>
            <a:ext cx="258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留培楼</a:t>
            </a:r>
            <a:r>
              <a:rPr lang="en-US" altLang="zh-CN" dirty="0" smtClean="0"/>
              <a:t>-419</a:t>
            </a:r>
            <a:endParaRPr lang="en-US" altLang="zh-CN" dirty="0"/>
          </a:p>
          <a:p>
            <a:r>
              <a:rPr lang="zh-CN" altLang="en-US" dirty="0"/>
              <a:t>脏乱差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204" y="699526"/>
            <a:ext cx="2765685" cy="3687580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57154"/>
              </p:ext>
            </p:extLst>
          </p:nvPr>
        </p:nvGraphicFramePr>
        <p:xfrm>
          <a:off x="6684364" y="5691827"/>
          <a:ext cx="3410003" cy="587852"/>
        </p:xfrm>
        <a:graphic>
          <a:graphicData uri="http://schemas.openxmlformats.org/drawingml/2006/table">
            <a:tbl>
              <a:tblPr/>
              <a:tblGrid>
                <a:gridCol w="1329323">
                  <a:extLst>
                    <a:ext uri="{9D8B030D-6E8A-4147-A177-3AD203B41FA5}">
                      <a16:colId xmlns:a16="http://schemas.microsoft.com/office/drawing/2014/main" val="3369543857"/>
                    </a:ext>
                  </a:extLst>
                </a:gridCol>
                <a:gridCol w="838052">
                  <a:extLst>
                    <a:ext uri="{9D8B030D-6E8A-4147-A177-3AD203B41FA5}">
                      <a16:colId xmlns:a16="http://schemas.microsoft.com/office/drawing/2014/main" val="3574336004"/>
                    </a:ext>
                  </a:extLst>
                </a:gridCol>
                <a:gridCol w="1242628">
                  <a:extLst>
                    <a:ext uri="{9D8B030D-6E8A-4147-A177-3AD203B41FA5}">
                      <a16:colId xmlns:a16="http://schemas.microsoft.com/office/drawing/2014/main" val="348895150"/>
                    </a:ext>
                  </a:extLst>
                </a:gridCol>
              </a:tblGrid>
              <a:tr h="29392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368955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樊乔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罗明良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33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2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772497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7" y="892376"/>
            <a:ext cx="2668863" cy="355848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198905" y="4735673"/>
            <a:ext cx="3177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留培楼</a:t>
            </a:r>
            <a:r>
              <a:rPr lang="en-US" altLang="zh-CN" dirty="0" smtClean="0"/>
              <a:t>-502</a:t>
            </a:r>
          </a:p>
          <a:p>
            <a:r>
              <a:rPr lang="zh-CN" altLang="en-US" dirty="0"/>
              <a:t>脏乱差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878348"/>
              </p:ext>
            </p:extLst>
          </p:nvPr>
        </p:nvGraphicFramePr>
        <p:xfrm>
          <a:off x="1198905" y="5666817"/>
          <a:ext cx="3410003" cy="587852"/>
        </p:xfrm>
        <a:graphic>
          <a:graphicData uri="http://schemas.openxmlformats.org/drawingml/2006/table">
            <a:tbl>
              <a:tblPr/>
              <a:tblGrid>
                <a:gridCol w="1329323">
                  <a:extLst>
                    <a:ext uri="{9D8B030D-6E8A-4147-A177-3AD203B41FA5}">
                      <a16:colId xmlns:a16="http://schemas.microsoft.com/office/drawing/2014/main" val="3369543857"/>
                    </a:ext>
                  </a:extLst>
                </a:gridCol>
                <a:gridCol w="838052">
                  <a:extLst>
                    <a:ext uri="{9D8B030D-6E8A-4147-A177-3AD203B41FA5}">
                      <a16:colId xmlns:a16="http://schemas.microsoft.com/office/drawing/2014/main" val="3574336004"/>
                    </a:ext>
                  </a:extLst>
                </a:gridCol>
                <a:gridCol w="1242628">
                  <a:extLst>
                    <a:ext uri="{9D8B030D-6E8A-4147-A177-3AD203B41FA5}">
                      <a16:colId xmlns:a16="http://schemas.microsoft.com/office/drawing/2014/main" val="348895150"/>
                    </a:ext>
                  </a:extLst>
                </a:gridCol>
              </a:tblGrid>
              <a:tr h="29392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368955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尚振骁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杨永飞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33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5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880114" y="4832626"/>
            <a:ext cx="165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en-US" altLang="zh-CN" dirty="0" smtClean="0"/>
              <a:t>1-517</a:t>
            </a:r>
            <a:endParaRPr lang="en-US" altLang="zh-CN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069430"/>
              </p:ext>
            </p:extLst>
          </p:nvPr>
        </p:nvGraphicFramePr>
        <p:xfrm>
          <a:off x="1112149" y="5201958"/>
          <a:ext cx="3191364" cy="1378044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2720966719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1142542287"/>
                    </a:ext>
                  </a:extLst>
                </a:gridCol>
                <a:gridCol w="1336707">
                  <a:extLst>
                    <a:ext uri="{9D8B030D-6E8A-4147-A177-3AD203B41FA5}">
                      <a16:colId xmlns:a16="http://schemas.microsoft.com/office/drawing/2014/main" val="3057829214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742334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储鹏举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葛际江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983113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周恒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黄朝琴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009614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张俊艺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康万利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538805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杜孝灿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武加峰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988560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84" y="978145"/>
            <a:ext cx="2834530" cy="377937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F083EAE-88FE-43C2-A397-3DBCEAD2CA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85" y="1128730"/>
            <a:ext cx="4320000" cy="3240000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559810"/>
              </p:ext>
            </p:extLst>
          </p:nvPr>
        </p:nvGraphicFramePr>
        <p:xfrm>
          <a:off x="6885064" y="5201958"/>
          <a:ext cx="3191364" cy="1378044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2720966719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1142542287"/>
                    </a:ext>
                  </a:extLst>
                </a:gridCol>
                <a:gridCol w="1336707">
                  <a:extLst>
                    <a:ext uri="{9D8B030D-6E8A-4147-A177-3AD203B41FA5}">
                      <a16:colId xmlns:a16="http://schemas.microsoft.com/office/drawing/2014/main" val="3057829214"/>
                    </a:ext>
                  </a:extLst>
                </a:gridCol>
              </a:tblGrid>
              <a:tr h="5919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742334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赵建伟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裴海华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983113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谢忠旭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赵光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009614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徐豪爽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姚传进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538805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聂晓辰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张建光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988560"/>
                  </a:ext>
                </a:extLst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7708268" y="4757518"/>
            <a:ext cx="1544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研</a:t>
            </a:r>
            <a:r>
              <a:rPr lang="en-US" altLang="zh-CN" dirty="0" smtClean="0"/>
              <a:t>3-830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08915" y="4792318"/>
            <a:ext cx="11388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en-US" altLang="zh-CN" dirty="0" smtClean="0"/>
              <a:t>2-416</a:t>
            </a:r>
            <a:endParaRPr lang="en-US" altLang="zh-CN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468515"/>
              </p:ext>
            </p:extLst>
          </p:nvPr>
        </p:nvGraphicFramePr>
        <p:xfrm>
          <a:off x="1364667" y="5227274"/>
          <a:ext cx="3191364" cy="1417755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2720966719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1142542287"/>
                    </a:ext>
                  </a:extLst>
                </a:gridCol>
                <a:gridCol w="1336707">
                  <a:extLst>
                    <a:ext uri="{9D8B030D-6E8A-4147-A177-3AD203B41FA5}">
                      <a16:colId xmlns:a16="http://schemas.microsoft.com/office/drawing/2014/main" val="3057829214"/>
                    </a:ext>
                  </a:extLst>
                </a:gridCol>
              </a:tblGrid>
              <a:tr h="28355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742334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谢丽洁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冯国强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983113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冯世博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李松岩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009614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朱佳佳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刘静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538805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王婧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王业飞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988560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46" y="898370"/>
            <a:ext cx="2870469" cy="3827292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629812"/>
              </p:ext>
            </p:extLst>
          </p:nvPr>
        </p:nvGraphicFramePr>
        <p:xfrm>
          <a:off x="6958498" y="5227274"/>
          <a:ext cx="3191364" cy="1417755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2720966719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1142542287"/>
                    </a:ext>
                  </a:extLst>
                </a:gridCol>
                <a:gridCol w="1336707">
                  <a:extLst>
                    <a:ext uri="{9D8B030D-6E8A-4147-A177-3AD203B41FA5}">
                      <a16:colId xmlns:a16="http://schemas.microsoft.com/office/drawing/2014/main" val="3057829214"/>
                    </a:ext>
                  </a:extLst>
                </a:gridCol>
              </a:tblGrid>
              <a:tr h="28355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742334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黄琛梅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李明忠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983113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郝芳彗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杜殿发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009614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陈白言曰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张先敏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538805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刘源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白英睿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988560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615003" y="4792318"/>
            <a:ext cx="152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en-US" altLang="zh-CN" dirty="0" smtClean="0"/>
              <a:t>2-130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71" y="1016944"/>
            <a:ext cx="4786859" cy="3590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2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45275" y="4518493"/>
            <a:ext cx="1607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en-US" altLang="zh-CN" dirty="0" smtClean="0"/>
              <a:t>2-131</a:t>
            </a:r>
            <a:endParaRPr lang="en-US" altLang="zh-CN" dirty="0"/>
          </a:p>
        </p:txBody>
      </p:sp>
      <p:sp>
        <p:nvSpPr>
          <p:cNvPr id="9" name="文本框 8"/>
          <p:cNvSpPr txBox="1"/>
          <p:nvPr/>
        </p:nvSpPr>
        <p:spPr>
          <a:xfrm>
            <a:off x="8496930" y="4518493"/>
            <a:ext cx="1607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en-US" altLang="zh-CN" dirty="0" smtClean="0"/>
              <a:t>2-555</a:t>
            </a:r>
            <a:endParaRPr lang="en-US" altLang="zh-CN" dirty="0"/>
          </a:p>
        </p:txBody>
      </p:sp>
      <p:graphicFrame>
        <p:nvGraphicFramePr>
          <p:cNvPr id="15" name="表格 13">
            <a:extLst>
              <a:ext uri="{FF2B5EF4-FFF2-40B4-BE49-F238E27FC236}">
                <a16:creationId xmlns:a16="http://schemas.microsoft.com/office/drawing/2014/main" id="{232F465D-8832-E455-8DAA-F77729121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858313"/>
              </p:ext>
            </p:extLst>
          </p:nvPr>
        </p:nvGraphicFramePr>
        <p:xfrm>
          <a:off x="7451419" y="4924045"/>
          <a:ext cx="3418002" cy="158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334">
                  <a:extLst>
                    <a:ext uri="{9D8B030D-6E8A-4147-A177-3AD203B41FA5}">
                      <a16:colId xmlns:a16="http://schemas.microsoft.com/office/drawing/2014/main" val="1283120354"/>
                    </a:ext>
                  </a:extLst>
                </a:gridCol>
                <a:gridCol w="1139334">
                  <a:extLst>
                    <a:ext uri="{9D8B030D-6E8A-4147-A177-3AD203B41FA5}">
                      <a16:colId xmlns:a16="http://schemas.microsoft.com/office/drawing/2014/main" val="695764079"/>
                    </a:ext>
                  </a:extLst>
                </a:gridCol>
                <a:gridCol w="1139334">
                  <a:extLst>
                    <a:ext uri="{9D8B030D-6E8A-4147-A177-3AD203B41FA5}">
                      <a16:colId xmlns:a16="http://schemas.microsoft.com/office/drawing/2014/main" val="2301045714"/>
                    </a:ext>
                  </a:extLst>
                </a:gridCol>
              </a:tblGrid>
              <a:tr h="30062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姓名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性别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导师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04341"/>
                  </a:ext>
                </a:extLst>
              </a:tr>
              <a:tr h="3048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丁文慧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kern="12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王彦慧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651320"/>
                  </a:ext>
                </a:extLst>
              </a:tr>
              <a:tr h="3048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kern="12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贾慧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800" b="0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525391"/>
                  </a:ext>
                </a:extLst>
              </a:tr>
              <a:tr h="3048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kern="12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邢璐瑶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800" b="0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753442"/>
                  </a:ext>
                </a:extLst>
              </a:tr>
              <a:tr h="3048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kern="12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何欣彦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kern="12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宫厚健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7885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5" y="1036736"/>
            <a:ext cx="4084806" cy="3063605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238105"/>
              </p:ext>
            </p:extLst>
          </p:nvPr>
        </p:nvGraphicFramePr>
        <p:xfrm>
          <a:off x="939866" y="5076447"/>
          <a:ext cx="3418002" cy="1280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334">
                  <a:extLst>
                    <a:ext uri="{9D8B030D-6E8A-4147-A177-3AD203B41FA5}">
                      <a16:colId xmlns:a16="http://schemas.microsoft.com/office/drawing/2014/main" val="471403790"/>
                    </a:ext>
                  </a:extLst>
                </a:gridCol>
                <a:gridCol w="1139334">
                  <a:extLst>
                    <a:ext uri="{9D8B030D-6E8A-4147-A177-3AD203B41FA5}">
                      <a16:colId xmlns:a16="http://schemas.microsoft.com/office/drawing/2014/main" val="50339304"/>
                    </a:ext>
                  </a:extLst>
                </a:gridCol>
                <a:gridCol w="1139334">
                  <a:extLst>
                    <a:ext uri="{9D8B030D-6E8A-4147-A177-3AD203B41FA5}">
                      <a16:colId xmlns:a16="http://schemas.microsoft.com/office/drawing/2014/main" val="35698218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姓名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性别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导师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025913"/>
                  </a:ext>
                </a:extLst>
              </a:tr>
              <a:tr h="3048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李催芳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kern="12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kern="12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姚传进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43500"/>
                  </a:ext>
                </a:extLst>
              </a:tr>
              <a:tr h="3048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杨珂晴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白英睿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711343"/>
                  </a:ext>
                </a:extLst>
              </a:tr>
              <a:tr h="3048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kern="12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任百合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谷建伟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827774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86" y="929390"/>
            <a:ext cx="4457075" cy="334280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2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49846" y="4466408"/>
            <a:ext cx="166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en-US" altLang="zh-CN" dirty="0" smtClean="0"/>
              <a:t>2-548</a:t>
            </a:r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8418932" y="4651074"/>
            <a:ext cx="15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en-US" altLang="zh-CN" dirty="0" smtClean="0"/>
              <a:t>2-554</a:t>
            </a:r>
            <a:endParaRPr lang="en-US" altLang="zh-CN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213117"/>
              </p:ext>
            </p:extLst>
          </p:nvPr>
        </p:nvGraphicFramePr>
        <p:xfrm>
          <a:off x="772497" y="5164362"/>
          <a:ext cx="3645323" cy="1463040"/>
        </p:xfrm>
        <a:graphic>
          <a:graphicData uri="http://schemas.openxmlformats.org/drawingml/2006/table">
            <a:tbl>
              <a:tblPr/>
              <a:tblGrid>
                <a:gridCol w="1499494">
                  <a:extLst>
                    <a:ext uri="{9D8B030D-6E8A-4147-A177-3AD203B41FA5}">
                      <a16:colId xmlns:a16="http://schemas.microsoft.com/office/drawing/2014/main" val="2887114099"/>
                    </a:ext>
                  </a:extLst>
                </a:gridCol>
                <a:gridCol w="698041">
                  <a:extLst>
                    <a:ext uri="{9D8B030D-6E8A-4147-A177-3AD203B41FA5}">
                      <a16:colId xmlns:a16="http://schemas.microsoft.com/office/drawing/2014/main" val="2090732615"/>
                    </a:ext>
                  </a:extLst>
                </a:gridCol>
                <a:gridCol w="1447788">
                  <a:extLst>
                    <a:ext uri="{9D8B030D-6E8A-4147-A177-3AD203B41FA5}">
                      <a16:colId xmlns:a16="http://schemas.microsoft.com/office/drawing/2014/main" val="3224816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98986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邓雪菲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吕开河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04535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姜莹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王森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8739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张玲可儿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范海明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55425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彭鑫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戴彩丽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003017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93951"/>
              </p:ext>
            </p:extLst>
          </p:nvPr>
        </p:nvGraphicFramePr>
        <p:xfrm>
          <a:off x="7220229" y="5076055"/>
          <a:ext cx="3645323" cy="1524000"/>
        </p:xfrm>
        <a:graphic>
          <a:graphicData uri="http://schemas.openxmlformats.org/drawingml/2006/table">
            <a:tbl>
              <a:tblPr/>
              <a:tblGrid>
                <a:gridCol w="1499494">
                  <a:extLst>
                    <a:ext uri="{9D8B030D-6E8A-4147-A177-3AD203B41FA5}">
                      <a16:colId xmlns:a16="http://schemas.microsoft.com/office/drawing/2014/main" val="2887114099"/>
                    </a:ext>
                  </a:extLst>
                </a:gridCol>
                <a:gridCol w="698041">
                  <a:extLst>
                    <a:ext uri="{9D8B030D-6E8A-4147-A177-3AD203B41FA5}">
                      <a16:colId xmlns:a16="http://schemas.microsoft.com/office/drawing/2014/main" val="2090732615"/>
                    </a:ext>
                  </a:extLst>
                </a:gridCol>
                <a:gridCol w="1447788">
                  <a:extLst>
                    <a:ext uri="{9D8B030D-6E8A-4147-A177-3AD203B41FA5}">
                      <a16:colId xmlns:a16="http://schemas.microsoft.com/office/drawing/2014/main" val="322481656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98986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刘伟娜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冯其红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04535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刘杨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赵光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8739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宋忠雪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李淑霞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55425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张月茹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崔传智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003017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97" y="1322687"/>
            <a:ext cx="4012629" cy="30094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3" y="1322687"/>
            <a:ext cx="3814104" cy="286057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61888" y="4471731"/>
            <a:ext cx="166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en-US" altLang="zh-CN" dirty="0" smtClean="0"/>
              <a:t>3-403</a:t>
            </a:r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8494547" y="4471731"/>
            <a:ext cx="15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en-US" altLang="zh-CN" dirty="0" smtClean="0"/>
              <a:t>3-409</a:t>
            </a:r>
            <a:endParaRPr lang="en-US" altLang="zh-CN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915187"/>
              </p:ext>
            </p:extLst>
          </p:nvPr>
        </p:nvGraphicFramePr>
        <p:xfrm>
          <a:off x="903388" y="5000668"/>
          <a:ext cx="3645323" cy="1463040"/>
        </p:xfrm>
        <a:graphic>
          <a:graphicData uri="http://schemas.openxmlformats.org/drawingml/2006/table">
            <a:tbl>
              <a:tblPr/>
              <a:tblGrid>
                <a:gridCol w="1499494">
                  <a:extLst>
                    <a:ext uri="{9D8B030D-6E8A-4147-A177-3AD203B41FA5}">
                      <a16:colId xmlns:a16="http://schemas.microsoft.com/office/drawing/2014/main" val="2887114099"/>
                    </a:ext>
                  </a:extLst>
                </a:gridCol>
                <a:gridCol w="698041">
                  <a:extLst>
                    <a:ext uri="{9D8B030D-6E8A-4147-A177-3AD203B41FA5}">
                      <a16:colId xmlns:a16="http://schemas.microsoft.com/office/drawing/2014/main" val="2090732615"/>
                    </a:ext>
                  </a:extLst>
                </a:gridCol>
                <a:gridCol w="1447788">
                  <a:extLst>
                    <a:ext uri="{9D8B030D-6E8A-4147-A177-3AD203B41FA5}">
                      <a16:colId xmlns:a16="http://schemas.microsoft.com/office/drawing/2014/main" val="3224816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98986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张砚清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黄维安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04535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李昊栋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王成文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8739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刘建新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刘永革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55425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李嘉玮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杨永飞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003017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380042"/>
              </p:ext>
            </p:extLst>
          </p:nvPr>
        </p:nvGraphicFramePr>
        <p:xfrm>
          <a:off x="7339498" y="5069599"/>
          <a:ext cx="3645323" cy="1524000"/>
        </p:xfrm>
        <a:graphic>
          <a:graphicData uri="http://schemas.openxmlformats.org/drawingml/2006/table">
            <a:tbl>
              <a:tblPr/>
              <a:tblGrid>
                <a:gridCol w="1499494">
                  <a:extLst>
                    <a:ext uri="{9D8B030D-6E8A-4147-A177-3AD203B41FA5}">
                      <a16:colId xmlns:a16="http://schemas.microsoft.com/office/drawing/2014/main" val="2887114099"/>
                    </a:ext>
                  </a:extLst>
                </a:gridCol>
                <a:gridCol w="698041">
                  <a:extLst>
                    <a:ext uri="{9D8B030D-6E8A-4147-A177-3AD203B41FA5}">
                      <a16:colId xmlns:a16="http://schemas.microsoft.com/office/drawing/2014/main" val="2090732615"/>
                    </a:ext>
                  </a:extLst>
                </a:gridCol>
                <a:gridCol w="1447788">
                  <a:extLst>
                    <a:ext uri="{9D8B030D-6E8A-4147-A177-3AD203B41FA5}">
                      <a16:colId xmlns:a16="http://schemas.microsoft.com/office/drawing/2014/main" val="322481656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98986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何一佳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付光明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04535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王子昂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陈铭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8739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徐海滨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王森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55425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张士涛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王志远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003017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A12F7542-627F-6964-CD02-DB5EAAB58F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8" y="1141353"/>
            <a:ext cx="3777943" cy="28334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E99819-35BC-8A8B-A194-60FF0A18E3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31" y="1183291"/>
            <a:ext cx="3722026" cy="27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49846" y="4466408"/>
            <a:ext cx="166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en-US" altLang="zh-CN" dirty="0" smtClean="0"/>
              <a:t>3-416</a:t>
            </a:r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8226189" y="4466408"/>
            <a:ext cx="15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en-US" altLang="zh-CN" dirty="0" smtClean="0"/>
              <a:t>3-409</a:t>
            </a:r>
            <a:endParaRPr lang="en-US" altLang="zh-CN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318725"/>
              </p:ext>
            </p:extLst>
          </p:nvPr>
        </p:nvGraphicFramePr>
        <p:xfrm>
          <a:off x="772497" y="5164362"/>
          <a:ext cx="3645323" cy="1463040"/>
        </p:xfrm>
        <a:graphic>
          <a:graphicData uri="http://schemas.openxmlformats.org/drawingml/2006/table">
            <a:tbl>
              <a:tblPr/>
              <a:tblGrid>
                <a:gridCol w="1499494">
                  <a:extLst>
                    <a:ext uri="{9D8B030D-6E8A-4147-A177-3AD203B41FA5}">
                      <a16:colId xmlns:a16="http://schemas.microsoft.com/office/drawing/2014/main" val="2887114099"/>
                    </a:ext>
                  </a:extLst>
                </a:gridCol>
                <a:gridCol w="698041">
                  <a:extLst>
                    <a:ext uri="{9D8B030D-6E8A-4147-A177-3AD203B41FA5}">
                      <a16:colId xmlns:a16="http://schemas.microsoft.com/office/drawing/2014/main" val="2090732615"/>
                    </a:ext>
                  </a:extLst>
                </a:gridCol>
                <a:gridCol w="1447788">
                  <a:extLst>
                    <a:ext uri="{9D8B030D-6E8A-4147-A177-3AD203B41FA5}">
                      <a16:colId xmlns:a16="http://schemas.microsoft.com/office/drawing/2014/main" val="3224816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98986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衣文康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赵欣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04535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贾寒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8739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张天宇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苏玉亮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55425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龚正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张超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003017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943490"/>
              </p:ext>
            </p:extLst>
          </p:nvPr>
        </p:nvGraphicFramePr>
        <p:xfrm>
          <a:off x="7181451" y="5103402"/>
          <a:ext cx="3645323" cy="1524000"/>
        </p:xfrm>
        <a:graphic>
          <a:graphicData uri="http://schemas.openxmlformats.org/drawingml/2006/table">
            <a:tbl>
              <a:tblPr/>
              <a:tblGrid>
                <a:gridCol w="1499494">
                  <a:extLst>
                    <a:ext uri="{9D8B030D-6E8A-4147-A177-3AD203B41FA5}">
                      <a16:colId xmlns:a16="http://schemas.microsoft.com/office/drawing/2014/main" val="2887114099"/>
                    </a:ext>
                  </a:extLst>
                </a:gridCol>
                <a:gridCol w="698041">
                  <a:extLst>
                    <a:ext uri="{9D8B030D-6E8A-4147-A177-3AD203B41FA5}">
                      <a16:colId xmlns:a16="http://schemas.microsoft.com/office/drawing/2014/main" val="2090732615"/>
                    </a:ext>
                  </a:extLst>
                </a:gridCol>
                <a:gridCol w="1447788">
                  <a:extLst>
                    <a:ext uri="{9D8B030D-6E8A-4147-A177-3AD203B41FA5}">
                      <a16:colId xmlns:a16="http://schemas.microsoft.com/office/drawing/2014/main" val="322481656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98986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何一佳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付光明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04535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王子昂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陈铭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8739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徐海滨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王森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55425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张士涛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王志远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003017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39E99819-35BC-8A8B-A194-60FF0A18E3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58" y="1197728"/>
            <a:ext cx="3920078" cy="29400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F0DE277-01F8-A984-AAF6-FE445F91BB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7" y="1159069"/>
            <a:ext cx="3971623" cy="297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64687" y="4579349"/>
            <a:ext cx="166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留培楼</a:t>
            </a:r>
            <a:r>
              <a:rPr lang="en-US" altLang="zh-CN" dirty="0" smtClean="0"/>
              <a:t>-407</a:t>
            </a:r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8564121" y="4835740"/>
            <a:ext cx="15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留培楼</a:t>
            </a:r>
            <a:r>
              <a:rPr lang="en-US" altLang="zh-CN" dirty="0" smtClean="0"/>
              <a:t>-413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0" y="907931"/>
            <a:ext cx="2615280" cy="3487039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633468"/>
              </p:ext>
            </p:extLst>
          </p:nvPr>
        </p:nvGraphicFramePr>
        <p:xfrm>
          <a:off x="864878" y="5507814"/>
          <a:ext cx="3645323" cy="609600"/>
        </p:xfrm>
        <a:graphic>
          <a:graphicData uri="http://schemas.openxmlformats.org/drawingml/2006/table">
            <a:tbl>
              <a:tblPr/>
              <a:tblGrid>
                <a:gridCol w="1499494">
                  <a:extLst>
                    <a:ext uri="{9D8B030D-6E8A-4147-A177-3AD203B41FA5}">
                      <a16:colId xmlns:a16="http://schemas.microsoft.com/office/drawing/2014/main" val="1482124625"/>
                    </a:ext>
                  </a:extLst>
                </a:gridCol>
                <a:gridCol w="698041">
                  <a:extLst>
                    <a:ext uri="{9D8B030D-6E8A-4147-A177-3AD203B41FA5}">
                      <a16:colId xmlns:a16="http://schemas.microsoft.com/office/drawing/2014/main" val="607938900"/>
                    </a:ext>
                  </a:extLst>
                </a:gridCol>
                <a:gridCol w="1447788">
                  <a:extLst>
                    <a:ext uri="{9D8B030D-6E8A-4147-A177-3AD203B41FA5}">
                      <a16:colId xmlns:a16="http://schemas.microsoft.com/office/drawing/2014/main" val="18651662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2889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 smtClean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陈德春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latin typeface="宋体" charset="0"/>
                        <a:ea typeface="+mn-ea"/>
                        <a:cs typeface="宋体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187754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644" y="907931"/>
            <a:ext cx="2876550" cy="383540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548847"/>
              </p:ext>
            </p:extLst>
          </p:nvPr>
        </p:nvGraphicFramePr>
        <p:xfrm>
          <a:off x="6859119" y="5507814"/>
          <a:ext cx="3410003" cy="881778"/>
        </p:xfrm>
        <a:graphic>
          <a:graphicData uri="http://schemas.openxmlformats.org/drawingml/2006/table">
            <a:tbl>
              <a:tblPr/>
              <a:tblGrid>
                <a:gridCol w="1329323">
                  <a:extLst>
                    <a:ext uri="{9D8B030D-6E8A-4147-A177-3AD203B41FA5}">
                      <a16:colId xmlns:a16="http://schemas.microsoft.com/office/drawing/2014/main" val="1513069561"/>
                    </a:ext>
                  </a:extLst>
                </a:gridCol>
                <a:gridCol w="838052">
                  <a:extLst>
                    <a:ext uri="{9D8B030D-6E8A-4147-A177-3AD203B41FA5}">
                      <a16:colId xmlns:a16="http://schemas.microsoft.com/office/drawing/2014/main" val="4159101322"/>
                    </a:ext>
                  </a:extLst>
                </a:gridCol>
                <a:gridCol w="1242628">
                  <a:extLst>
                    <a:ext uri="{9D8B030D-6E8A-4147-A177-3AD203B41FA5}">
                      <a16:colId xmlns:a16="http://schemas.microsoft.com/office/drawing/2014/main" val="2962658"/>
                    </a:ext>
                  </a:extLst>
                </a:gridCol>
              </a:tblGrid>
              <a:tr h="29392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808048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郝喜顺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崔传智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553995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周顺明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齐宁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134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1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504044" y="4641533"/>
            <a:ext cx="258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en-US" altLang="zh-CN" dirty="0" smtClean="0"/>
              <a:t>1-465</a:t>
            </a:r>
            <a:endParaRPr lang="en-US" altLang="zh-CN" dirty="0"/>
          </a:p>
          <a:p>
            <a:r>
              <a:rPr lang="zh-CN" altLang="en-US" dirty="0" smtClean="0"/>
              <a:t>乱接电线</a:t>
            </a:r>
            <a:endParaRPr lang="zh-CN" altLang="en-US" dirty="0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772497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7675146" y="4602020"/>
            <a:ext cx="272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en-US" altLang="zh-CN" dirty="0" smtClean="0"/>
              <a:t>1-472</a:t>
            </a:r>
            <a:endParaRPr lang="en-US" altLang="zh-CN" dirty="0"/>
          </a:p>
          <a:p>
            <a:r>
              <a:rPr lang="zh-CN" altLang="en-US" dirty="0"/>
              <a:t>乱接电线</a:t>
            </a:r>
            <a:r>
              <a:rPr lang="en-US" altLang="zh-CN" dirty="0"/>
              <a:t>	</a:t>
            </a:r>
            <a:endParaRPr lang="zh-CN" altLang="en-US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928524"/>
              </p:ext>
            </p:extLst>
          </p:nvPr>
        </p:nvGraphicFramePr>
        <p:xfrm>
          <a:off x="7071235" y="5248351"/>
          <a:ext cx="3410003" cy="1469630"/>
        </p:xfrm>
        <a:graphic>
          <a:graphicData uri="http://schemas.openxmlformats.org/drawingml/2006/table">
            <a:tbl>
              <a:tblPr/>
              <a:tblGrid>
                <a:gridCol w="1329323">
                  <a:extLst>
                    <a:ext uri="{9D8B030D-6E8A-4147-A177-3AD203B41FA5}">
                      <a16:colId xmlns:a16="http://schemas.microsoft.com/office/drawing/2014/main" val="643057942"/>
                    </a:ext>
                  </a:extLst>
                </a:gridCol>
                <a:gridCol w="838052">
                  <a:extLst>
                    <a:ext uri="{9D8B030D-6E8A-4147-A177-3AD203B41FA5}">
                      <a16:colId xmlns:a16="http://schemas.microsoft.com/office/drawing/2014/main" val="3920576635"/>
                    </a:ext>
                  </a:extLst>
                </a:gridCol>
                <a:gridCol w="1242628">
                  <a:extLst>
                    <a:ext uri="{9D8B030D-6E8A-4147-A177-3AD203B41FA5}">
                      <a16:colId xmlns:a16="http://schemas.microsoft.com/office/drawing/2014/main" val="345812097"/>
                    </a:ext>
                  </a:extLst>
                </a:gridCol>
              </a:tblGrid>
              <a:tr h="29392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9807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赵景铭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崔传智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226539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邹浩然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齐宁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9686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张明旺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郭天魁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8661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吴渊博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冯其红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765512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120356"/>
              </p:ext>
            </p:extLst>
          </p:nvPr>
        </p:nvGraphicFramePr>
        <p:xfrm>
          <a:off x="1091267" y="5229697"/>
          <a:ext cx="3410003" cy="1469630"/>
        </p:xfrm>
        <a:graphic>
          <a:graphicData uri="http://schemas.openxmlformats.org/drawingml/2006/table">
            <a:tbl>
              <a:tblPr/>
              <a:tblGrid>
                <a:gridCol w="1329323">
                  <a:extLst>
                    <a:ext uri="{9D8B030D-6E8A-4147-A177-3AD203B41FA5}">
                      <a16:colId xmlns:a16="http://schemas.microsoft.com/office/drawing/2014/main" val="643057942"/>
                    </a:ext>
                  </a:extLst>
                </a:gridCol>
                <a:gridCol w="838052">
                  <a:extLst>
                    <a:ext uri="{9D8B030D-6E8A-4147-A177-3AD203B41FA5}">
                      <a16:colId xmlns:a16="http://schemas.microsoft.com/office/drawing/2014/main" val="3920576635"/>
                    </a:ext>
                  </a:extLst>
                </a:gridCol>
                <a:gridCol w="1242628">
                  <a:extLst>
                    <a:ext uri="{9D8B030D-6E8A-4147-A177-3AD203B41FA5}">
                      <a16:colId xmlns:a16="http://schemas.microsoft.com/office/drawing/2014/main" val="345812097"/>
                    </a:ext>
                  </a:extLst>
                </a:gridCol>
              </a:tblGrid>
              <a:tr h="29392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导师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9807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李泯锋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刘树阳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226539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王玺焱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孙晓飞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9686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李春皎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孙晓飞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8661"/>
                  </a:ext>
                </a:extLst>
              </a:tr>
              <a:tr h="2939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刘文源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刘德新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765512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67" y="970242"/>
            <a:ext cx="2641718" cy="35222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504" y="867745"/>
            <a:ext cx="2795463" cy="3727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4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43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6820</TotalTime>
  <Words>883</Words>
  <Application>Microsoft Office PowerPoint</Application>
  <PresentationFormat>宽屏</PresentationFormat>
  <Paragraphs>510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华文仿宋</vt:lpstr>
      <vt:lpstr>宋体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666</cp:lastModifiedBy>
  <cp:revision>1809</cp:revision>
  <dcterms:created xsi:type="dcterms:W3CDTF">2022-11-12T13:19:21Z</dcterms:created>
  <dcterms:modified xsi:type="dcterms:W3CDTF">2023-09-23T04:50:42Z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2052-3.8.1.6116</vt:lpwstr>
  </property>
  <property fmtid="{D5CDD505-2E9C-101B-9397-08002B2CF9AE}" pid="3" name="KSORubyTemplateID">
    <vt:lpwstr>8</vt:lpwstr>
  </property>
</Properties>
</file>