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31" r:id="rId2"/>
    <p:sldId id="668" r:id="rId3"/>
    <p:sldId id="676" r:id="rId4"/>
    <p:sldId id="678" r:id="rId5"/>
    <p:sldId id="679" r:id="rId6"/>
    <p:sldId id="681" r:id="rId7"/>
    <p:sldId id="699" r:id="rId8"/>
    <p:sldId id="694" r:id="rId9"/>
    <p:sldId id="695" r:id="rId10"/>
    <p:sldId id="672" r:id="rId11"/>
    <p:sldId id="673" r:id="rId12"/>
    <p:sldId id="693" r:id="rId13"/>
    <p:sldId id="696" r:id="rId14"/>
    <p:sldId id="697" r:id="rId15"/>
    <p:sldId id="700" r:id="rId16"/>
    <p:sldId id="702" r:id="rId17"/>
  </p:sldIdLst>
  <p:sldSz cx="12192000" cy="6858000"/>
  <p:notesSz cx="9144000" cy="6858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72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0" autoAdjust="0"/>
    <p:restoredTop sz="88457" autoAdjust="0"/>
  </p:normalViewPr>
  <p:slideViewPr>
    <p:cSldViewPr snapToGrid="0">
      <p:cViewPr varScale="1">
        <p:scale>
          <a:sx n="77" d="100"/>
          <a:sy n="77" d="100"/>
        </p:scale>
        <p:origin x="989" y="67"/>
      </p:cViewPr>
      <p:guideLst>
        <p:guide orient="horz" pos="2137"/>
        <p:guide pos="7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99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344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25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2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2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03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44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" y="6592419"/>
            <a:ext cx="360000" cy="26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  <a:t>2023/4/14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itchFamily="34" charset="0"/>
              </a:rP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  <a:t>2023/4/14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19.xml"/><Relationship Id="rId7" Type="http://schemas.openxmlformats.org/officeDocument/2006/relationships/image" Target="../media/image30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25.xml"/><Relationship Id="rId7" Type="http://schemas.openxmlformats.org/officeDocument/2006/relationships/image" Target="../media/image37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tags" Target="../tags/tag28.xml"/><Relationship Id="rId7" Type="http://schemas.openxmlformats.org/officeDocument/2006/relationships/image" Target="../media/image41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0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44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34.xml"/><Relationship Id="rId7" Type="http://schemas.openxmlformats.org/officeDocument/2006/relationships/image" Target="../media/image46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37.xml"/><Relationship Id="rId7" Type="http://schemas.openxmlformats.org/officeDocument/2006/relationships/image" Target="../media/image49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8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57795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pic>
        <p:nvPicPr>
          <p:cNvPr id="11" name="图片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578" y="568809"/>
            <a:ext cx="900000" cy="66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43A1419-4F5B-08B5-AF9F-61283DFD5A23}"/>
              </a:ext>
            </a:extLst>
          </p:cNvPr>
          <p:cNvSpPr txBox="1"/>
          <p:nvPr/>
        </p:nvSpPr>
        <p:spPr>
          <a:xfrm>
            <a:off x="5129846" y="5780262"/>
            <a:ext cx="4910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2023.4.14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114300" y="4602021"/>
            <a:ext cx="258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培训楼</a:t>
            </a:r>
            <a:r>
              <a:rPr lang="en-US" altLang="zh-CN" dirty="0" smtClean="0"/>
              <a:t>-1312</a:t>
            </a:r>
            <a:endParaRPr lang="en-US" altLang="zh-CN" dirty="0"/>
          </a:p>
          <a:p>
            <a:r>
              <a:rPr lang="zh-CN" altLang="en-US" dirty="0"/>
              <a:t>地面脏</a:t>
            </a: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72497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7675146" y="4602020"/>
            <a:ext cx="272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3-815</a:t>
            </a:r>
            <a:endParaRPr lang="en-US" altLang="zh-CN" dirty="0"/>
          </a:p>
          <a:p>
            <a:r>
              <a:rPr lang="zh-CN" altLang="en-US" dirty="0"/>
              <a:t>地面脏乱</a:t>
            </a:r>
            <a:r>
              <a:rPr lang="en-US" altLang="zh-CN" dirty="0"/>
              <a:t>	</a:t>
            </a:r>
            <a:endParaRPr lang="zh-CN" altLang="en-US" dirty="0"/>
          </a:p>
        </p:txBody>
      </p:sp>
      <p:pic>
        <p:nvPicPr>
          <p:cNvPr id="11" name="内容占位符 4">
            <a:extLst>
              <a:ext uri="{FF2B5EF4-FFF2-40B4-BE49-F238E27FC236}">
                <a16:creationId xmlns:a16="http://schemas.microsoft.com/office/drawing/2014/main" id="{94788B7D-4BC4-D440-3628-48C893A0B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78" y="900090"/>
            <a:ext cx="2507972" cy="3344616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430292"/>
              </p:ext>
            </p:extLst>
          </p:nvPr>
        </p:nvGraphicFramePr>
        <p:xfrm>
          <a:off x="1114300" y="5432425"/>
          <a:ext cx="3595667" cy="887616"/>
        </p:xfrm>
        <a:graphic>
          <a:graphicData uri="http://schemas.openxmlformats.org/drawingml/2006/table">
            <a:tbl>
              <a:tblPr/>
              <a:tblGrid>
                <a:gridCol w="1317497">
                  <a:extLst>
                    <a:ext uri="{9D8B030D-6E8A-4147-A177-3AD203B41FA5}">
                      <a16:colId xmlns:a16="http://schemas.microsoft.com/office/drawing/2014/main" val="2721835571"/>
                    </a:ext>
                  </a:extLst>
                </a:gridCol>
                <a:gridCol w="1015570">
                  <a:extLst>
                    <a:ext uri="{9D8B030D-6E8A-4147-A177-3AD203B41FA5}">
                      <a16:colId xmlns:a16="http://schemas.microsoft.com/office/drawing/2014/main" val="300440159"/>
                    </a:ext>
                  </a:extLst>
                </a:gridCol>
                <a:gridCol w="1262600">
                  <a:extLst>
                    <a:ext uri="{9D8B030D-6E8A-4147-A177-3AD203B41FA5}">
                      <a16:colId xmlns:a16="http://schemas.microsoft.com/office/drawing/2014/main" val="3419428985"/>
                    </a:ext>
                  </a:extLst>
                </a:gridCol>
              </a:tblGrid>
              <a:tr h="28983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177781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侯健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93709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郭万江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李爱芬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92931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3F52EC0E-3AC8-4596-88B7-A4DED8F540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38" y="1801444"/>
            <a:ext cx="3278719" cy="24590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935BCBB-A4E8-4CE2-B59E-C0AE38AAC3C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8"/>
          <a:stretch/>
        </p:blipFill>
        <p:spPr>
          <a:xfrm>
            <a:off x="8776237" y="1779939"/>
            <a:ext cx="3251199" cy="2480544"/>
          </a:xfrm>
          <a:prstGeom prst="rect">
            <a:avLst/>
          </a:prstGeom>
        </p:spPr>
      </p:pic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596060"/>
              </p:ext>
            </p:extLst>
          </p:nvPr>
        </p:nvGraphicFramePr>
        <p:xfrm>
          <a:off x="7071235" y="5248351"/>
          <a:ext cx="3410003" cy="1469630"/>
        </p:xfrm>
        <a:graphic>
          <a:graphicData uri="http://schemas.openxmlformats.org/drawingml/2006/table">
            <a:tbl>
              <a:tblPr/>
              <a:tblGrid>
                <a:gridCol w="1329323">
                  <a:extLst>
                    <a:ext uri="{9D8B030D-6E8A-4147-A177-3AD203B41FA5}">
                      <a16:colId xmlns:a16="http://schemas.microsoft.com/office/drawing/2014/main" val="643057942"/>
                    </a:ext>
                  </a:extLst>
                </a:gridCol>
                <a:gridCol w="838052">
                  <a:extLst>
                    <a:ext uri="{9D8B030D-6E8A-4147-A177-3AD203B41FA5}">
                      <a16:colId xmlns:a16="http://schemas.microsoft.com/office/drawing/2014/main" val="3920576635"/>
                    </a:ext>
                  </a:extLst>
                </a:gridCol>
                <a:gridCol w="1242628">
                  <a:extLst>
                    <a:ext uri="{9D8B030D-6E8A-4147-A177-3AD203B41FA5}">
                      <a16:colId xmlns:a16="http://schemas.microsoft.com/office/drawing/2014/main" val="345812097"/>
                    </a:ext>
                  </a:extLst>
                </a:gridCol>
              </a:tblGrid>
              <a:tr h="2939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9807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郭强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肖文生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26539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李耀洲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吴飞鹏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9686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王传熙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孙永鹏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8661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王禧涛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崔传智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655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8018363" y="4791948"/>
            <a:ext cx="363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2-117</a:t>
            </a:r>
            <a:r>
              <a:rPr lang="zh-CN" altLang="en-US" dirty="0" smtClean="0"/>
              <a:t> 违规电器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1591310" y="4792980"/>
            <a:ext cx="374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3-819 </a:t>
            </a:r>
            <a:r>
              <a:rPr lang="zh-CN" altLang="en-US" dirty="0" smtClean="0"/>
              <a:t>地面脏乱</a:t>
            </a:r>
            <a:endParaRPr lang="en-US" altLang="zh-CN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1875"/>
              </p:ext>
            </p:extLst>
          </p:nvPr>
        </p:nvGraphicFramePr>
        <p:xfrm>
          <a:off x="1017135" y="5179620"/>
          <a:ext cx="3410003" cy="1469630"/>
        </p:xfrm>
        <a:graphic>
          <a:graphicData uri="http://schemas.openxmlformats.org/drawingml/2006/table">
            <a:tbl>
              <a:tblPr/>
              <a:tblGrid>
                <a:gridCol w="1329323">
                  <a:extLst>
                    <a:ext uri="{9D8B030D-6E8A-4147-A177-3AD203B41FA5}">
                      <a16:colId xmlns:a16="http://schemas.microsoft.com/office/drawing/2014/main" val="643057942"/>
                    </a:ext>
                  </a:extLst>
                </a:gridCol>
                <a:gridCol w="838052">
                  <a:extLst>
                    <a:ext uri="{9D8B030D-6E8A-4147-A177-3AD203B41FA5}">
                      <a16:colId xmlns:a16="http://schemas.microsoft.com/office/drawing/2014/main" val="3920576635"/>
                    </a:ext>
                  </a:extLst>
                </a:gridCol>
                <a:gridCol w="1242628">
                  <a:extLst>
                    <a:ext uri="{9D8B030D-6E8A-4147-A177-3AD203B41FA5}">
                      <a16:colId xmlns:a16="http://schemas.microsoft.com/office/drawing/2014/main" val="345812097"/>
                    </a:ext>
                  </a:extLst>
                </a:gridCol>
              </a:tblGrid>
              <a:tr h="2939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9807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狄天远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姚传进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26539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郑建阳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李蕾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9686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李鹏飞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张超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8661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郭新成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王文东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65512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1F5ADD34-A8D5-40C9-AD4A-68E2E50741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426"/>
            <a:ext cx="2836219" cy="21271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01C5529-1F24-4095-9B20-EA60852188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07" y="2911931"/>
            <a:ext cx="2539016" cy="19042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97BEF6-8592-9C4A-609D-C54FEBC9D1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9691" y="976288"/>
            <a:ext cx="2574101" cy="3432134"/>
          </a:xfrm>
          <a:prstGeom prst="rect">
            <a:avLst/>
          </a:prstGeom>
        </p:spPr>
      </p:pic>
      <p:graphicFrame>
        <p:nvGraphicFramePr>
          <p:cNvPr id="17" name="表格 13">
            <a:extLst>
              <a:ext uri="{FF2B5EF4-FFF2-40B4-BE49-F238E27FC236}">
                <a16:creationId xmlns:a16="http://schemas.microsoft.com/office/drawing/2014/main" id="{232F465D-8832-E455-8DAA-F77729121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363411"/>
              </p:ext>
            </p:extLst>
          </p:nvPr>
        </p:nvGraphicFramePr>
        <p:xfrm>
          <a:off x="7679691" y="5161280"/>
          <a:ext cx="3370704" cy="1615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568">
                  <a:extLst>
                    <a:ext uri="{9D8B030D-6E8A-4147-A177-3AD203B41FA5}">
                      <a16:colId xmlns:a16="http://schemas.microsoft.com/office/drawing/2014/main" val="1283120354"/>
                    </a:ext>
                  </a:extLst>
                </a:gridCol>
                <a:gridCol w="1123568">
                  <a:extLst>
                    <a:ext uri="{9D8B030D-6E8A-4147-A177-3AD203B41FA5}">
                      <a16:colId xmlns:a16="http://schemas.microsoft.com/office/drawing/2014/main" val="695764079"/>
                    </a:ext>
                  </a:extLst>
                </a:gridCol>
                <a:gridCol w="1123568">
                  <a:extLst>
                    <a:ext uri="{9D8B030D-6E8A-4147-A177-3AD203B41FA5}">
                      <a16:colId xmlns:a16="http://schemas.microsoft.com/office/drawing/2014/main" val="2301045714"/>
                    </a:ext>
                  </a:extLst>
                </a:gridCol>
              </a:tblGrid>
              <a:tr h="29069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04341"/>
                  </a:ext>
                </a:extLst>
              </a:tr>
              <a:tr h="29473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王晴萱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王晓璞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51320"/>
                  </a:ext>
                </a:extLst>
              </a:tr>
              <a:tr h="29473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kern="120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王博滢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kern="120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女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付光明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525391"/>
                  </a:ext>
                </a:extLst>
              </a:tr>
              <a:tr h="29473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kern="120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殷慧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kern="120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女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kern="120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柳华杰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753442"/>
                  </a:ext>
                </a:extLst>
              </a:tr>
              <a:tr h="29473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王豆豆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kern="120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女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步玉环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88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582836" y="4197124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2-121</a:t>
            </a:r>
            <a:endParaRPr lang="en-US" altLang="zh-CN" dirty="0"/>
          </a:p>
          <a:p>
            <a:r>
              <a:rPr lang="zh-CN" altLang="en-US" dirty="0"/>
              <a:t>存在问题</a:t>
            </a:r>
            <a:r>
              <a:rPr lang="zh-CN" altLang="en-US" dirty="0" smtClean="0"/>
              <a:t>：地面脏乱、有违规电器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7800043" y="4306223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2-124</a:t>
            </a:r>
            <a:endParaRPr lang="en-US" altLang="zh-CN" dirty="0"/>
          </a:p>
          <a:p>
            <a:r>
              <a:rPr lang="zh-CN" altLang="en-US" dirty="0"/>
              <a:t>存在问题：物品</a:t>
            </a:r>
            <a:r>
              <a:rPr lang="zh-CN" altLang="en-US" dirty="0" smtClean="0"/>
              <a:t>杂乱、有违规电器</a:t>
            </a:r>
            <a:endParaRPr lang="en-US" altLang="zh-CN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B97BEF6-8592-9C4A-609D-C54FEBC9D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48" y="996743"/>
            <a:ext cx="2220494" cy="2960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0B5556E-EFAD-6263-0FA9-8E5BE3F4B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86" y="996743"/>
            <a:ext cx="2220494" cy="2960660"/>
          </a:xfrm>
          <a:prstGeom prst="rect">
            <a:avLst/>
          </a:prstGeom>
        </p:spPr>
      </p:pic>
      <p:graphicFrame>
        <p:nvGraphicFramePr>
          <p:cNvPr id="18" name="表格 13">
            <a:extLst>
              <a:ext uri="{FF2B5EF4-FFF2-40B4-BE49-F238E27FC236}">
                <a16:creationId xmlns:a16="http://schemas.microsoft.com/office/drawing/2014/main" id="{232F465D-8832-E455-8DAA-F77729121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66343"/>
              </p:ext>
            </p:extLst>
          </p:nvPr>
        </p:nvGraphicFramePr>
        <p:xfrm>
          <a:off x="972826" y="4952554"/>
          <a:ext cx="3524223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41">
                  <a:extLst>
                    <a:ext uri="{9D8B030D-6E8A-4147-A177-3AD203B41FA5}">
                      <a16:colId xmlns:a16="http://schemas.microsoft.com/office/drawing/2014/main" val="1283120354"/>
                    </a:ext>
                  </a:extLst>
                </a:gridCol>
                <a:gridCol w="1174741">
                  <a:extLst>
                    <a:ext uri="{9D8B030D-6E8A-4147-A177-3AD203B41FA5}">
                      <a16:colId xmlns:a16="http://schemas.microsoft.com/office/drawing/2014/main" val="695764079"/>
                    </a:ext>
                  </a:extLst>
                </a:gridCol>
                <a:gridCol w="1174741">
                  <a:extLst>
                    <a:ext uri="{9D8B030D-6E8A-4147-A177-3AD203B41FA5}">
                      <a16:colId xmlns:a16="http://schemas.microsoft.com/office/drawing/2014/main" val="2301045714"/>
                    </a:ext>
                  </a:extLst>
                </a:gridCol>
              </a:tblGrid>
              <a:tr h="31834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04341"/>
                  </a:ext>
                </a:extLst>
              </a:tr>
              <a:tr h="32276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伊雨欣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张黎明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51320"/>
                  </a:ext>
                </a:extLst>
              </a:tr>
              <a:tr h="32276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曾思哲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孙永鹏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525391"/>
                  </a:ext>
                </a:extLst>
              </a:tr>
              <a:tr h="32276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马超琪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753442"/>
                  </a:ext>
                </a:extLst>
              </a:tr>
              <a:tr h="32276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赵明伟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885"/>
                  </a:ext>
                </a:extLst>
              </a:tr>
            </a:tbl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40B5556E-EFAD-6263-0FA9-8E5BE3F4B9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2194" y="872490"/>
            <a:ext cx="2313685" cy="30849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3F849B-12E5-2448-05A2-0C5E525BFD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1556" y="872490"/>
            <a:ext cx="2306308" cy="3075079"/>
          </a:xfrm>
          <a:prstGeom prst="rect">
            <a:avLst/>
          </a:prstGeom>
        </p:spPr>
      </p:pic>
      <p:graphicFrame>
        <p:nvGraphicFramePr>
          <p:cNvPr id="21" name="表格 13">
            <a:extLst>
              <a:ext uri="{FF2B5EF4-FFF2-40B4-BE49-F238E27FC236}">
                <a16:creationId xmlns:a16="http://schemas.microsoft.com/office/drawing/2014/main" id="{232F465D-8832-E455-8DAA-F77729121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01920"/>
              </p:ext>
            </p:extLst>
          </p:nvPr>
        </p:nvGraphicFramePr>
        <p:xfrm>
          <a:off x="7561257" y="4952554"/>
          <a:ext cx="3429243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81">
                  <a:extLst>
                    <a:ext uri="{9D8B030D-6E8A-4147-A177-3AD203B41FA5}">
                      <a16:colId xmlns:a16="http://schemas.microsoft.com/office/drawing/2014/main" val="1283120354"/>
                    </a:ext>
                  </a:extLst>
                </a:gridCol>
                <a:gridCol w="1143081">
                  <a:extLst>
                    <a:ext uri="{9D8B030D-6E8A-4147-A177-3AD203B41FA5}">
                      <a16:colId xmlns:a16="http://schemas.microsoft.com/office/drawing/2014/main" val="695764079"/>
                    </a:ext>
                  </a:extLst>
                </a:gridCol>
                <a:gridCol w="1143081">
                  <a:extLst>
                    <a:ext uri="{9D8B030D-6E8A-4147-A177-3AD203B41FA5}">
                      <a16:colId xmlns:a16="http://schemas.microsoft.com/office/drawing/2014/main" val="2301045714"/>
                    </a:ext>
                  </a:extLst>
                </a:gridCol>
              </a:tblGrid>
              <a:tr h="31403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04341"/>
                  </a:ext>
                </a:extLst>
              </a:tr>
              <a:tr h="31403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陈丽莹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娄敏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51320"/>
                  </a:ext>
                </a:extLst>
              </a:tr>
              <a:tr h="31403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高苗苗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宫厚健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525391"/>
                  </a:ext>
                </a:extLst>
              </a:tr>
              <a:tr h="31403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程丞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张黎明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753442"/>
                  </a:ext>
                </a:extLst>
              </a:tr>
              <a:tr h="31403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马芮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李松岩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88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582835" y="433477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2-413</a:t>
            </a:r>
            <a:endParaRPr lang="en-US" altLang="zh-CN" dirty="0"/>
          </a:p>
          <a:p>
            <a:r>
              <a:rPr lang="zh-CN" altLang="en-US" dirty="0"/>
              <a:t>存在问题</a:t>
            </a:r>
            <a:r>
              <a:rPr lang="zh-CN" altLang="en-US" dirty="0" smtClean="0"/>
              <a:t>：</a:t>
            </a:r>
            <a:r>
              <a:rPr lang="zh-CN" altLang="en-US" dirty="0"/>
              <a:t>违规</a:t>
            </a:r>
            <a:r>
              <a:rPr lang="zh-CN" altLang="en-US" dirty="0" smtClean="0"/>
              <a:t>电器 地面脏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8044179" y="4432861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3-437</a:t>
            </a:r>
            <a:endParaRPr lang="en-US" altLang="zh-CN" dirty="0"/>
          </a:p>
          <a:p>
            <a:r>
              <a:rPr lang="zh-CN" altLang="en-US" dirty="0"/>
              <a:t>存在问题：物品</a:t>
            </a:r>
            <a:r>
              <a:rPr lang="zh-CN" altLang="en-US" dirty="0" smtClean="0"/>
              <a:t>杂乱、地面脏乱</a:t>
            </a:r>
            <a:endParaRPr lang="en-US" altLang="zh-CN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41044"/>
              </p:ext>
            </p:extLst>
          </p:nvPr>
        </p:nvGraphicFramePr>
        <p:xfrm>
          <a:off x="1308288" y="5280060"/>
          <a:ext cx="3595667" cy="887616"/>
        </p:xfrm>
        <a:graphic>
          <a:graphicData uri="http://schemas.openxmlformats.org/drawingml/2006/table">
            <a:tbl>
              <a:tblPr/>
              <a:tblGrid>
                <a:gridCol w="1317497">
                  <a:extLst>
                    <a:ext uri="{9D8B030D-6E8A-4147-A177-3AD203B41FA5}">
                      <a16:colId xmlns:a16="http://schemas.microsoft.com/office/drawing/2014/main" val="2721835571"/>
                    </a:ext>
                  </a:extLst>
                </a:gridCol>
                <a:gridCol w="1015570">
                  <a:extLst>
                    <a:ext uri="{9D8B030D-6E8A-4147-A177-3AD203B41FA5}">
                      <a16:colId xmlns:a16="http://schemas.microsoft.com/office/drawing/2014/main" val="300440159"/>
                    </a:ext>
                  </a:extLst>
                </a:gridCol>
                <a:gridCol w="1262600">
                  <a:extLst>
                    <a:ext uri="{9D8B030D-6E8A-4147-A177-3AD203B41FA5}">
                      <a16:colId xmlns:a16="http://schemas.microsoft.com/office/drawing/2014/main" val="3419428985"/>
                    </a:ext>
                  </a:extLst>
                </a:gridCol>
              </a:tblGrid>
              <a:tr h="28983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177781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邵子桦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孙金声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93709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杨雨萱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冯其红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92931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12151E67-DFB2-45CE-B723-9C6E1EB77A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4" y="1179808"/>
            <a:ext cx="2881215" cy="28560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014382-BBCC-EAF2-459E-4D3D3CF8059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9" y="1108621"/>
            <a:ext cx="2511378" cy="31549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88404D4-5195-21D1-BD0B-DEFE96FDA2B6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118" y="1729663"/>
            <a:ext cx="2901973" cy="2306160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991196"/>
              </p:ext>
            </p:extLst>
          </p:nvPr>
        </p:nvGraphicFramePr>
        <p:xfrm>
          <a:off x="7250245" y="5079192"/>
          <a:ext cx="3410003" cy="1469630"/>
        </p:xfrm>
        <a:graphic>
          <a:graphicData uri="http://schemas.openxmlformats.org/drawingml/2006/table">
            <a:tbl>
              <a:tblPr/>
              <a:tblGrid>
                <a:gridCol w="1329323">
                  <a:extLst>
                    <a:ext uri="{9D8B030D-6E8A-4147-A177-3AD203B41FA5}">
                      <a16:colId xmlns:a16="http://schemas.microsoft.com/office/drawing/2014/main" val="643057942"/>
                    </a:ext>
                  </a:extLst>
                </a:gridCol>
                <a:gridCol w="838052">
                  <a:extLst>
                    <a:ext uri="{9D8B030D-6E8A-4147-A177-3AD203B41FA5}">
                      <a16:colId xmlns:a16="http://schemas.microsoft.com/office/drawing/2014/main" val="3920576635"/>
                    </a:ext>
                  </a:extLst>
                </a:gridCol>
                <a:gridCol w="1242628">
                  <a:extLst>
                    <a:ext uri="{9D8B030D-6E8A-4147-A177-3AD203B41FA5}">
                      <a16:colId xmlns:a16="http://schemas.microsoft.com/office/drawing/2014/main" val="345812097"/>
                    </a:ext>
                  </a:extLst>
                </a:gridCol>
              </a:tblGrid>
              <a:tr h="2939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9807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郭强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肖文生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26539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李耀洲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吴飞鹏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9686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王传熙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孙永鹏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8661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王禧涛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崔传智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6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7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552855" y="446144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本</a:t>
            </a:r>
            <a:r>
              <a:rPr lang="en-US" altLang="zh-CN" dirty="0" smtClean="0"/>
              <a:t>1-310</a:t>
            </a:r>
            <a:endParaRPr lang="en-US" altLang="zh-CN" dirty="0"/>
          </a:p>
          <a:p>
            <a:r>
              <a:rPr lang="zh-CN" altLang="en-US" dirty="0"/>
              <a:t>存在问题</a:t>
            </a:r>
            <a:r>
              <a:rPr lang="zh-CN" altLang="en-US" dirty="0" smtClean="0"/>
              <a:t>：</a:t>
            </a:r>
            <a:r>
              <a:rPr lang="zh-CN" altLang="en-US" dirty="0"/>
              <a:t>违规电器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7606117" y="4461447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本</a:t>
            </a:r>
            <a:r>
              <a:rPr lang="en-US" altLang="zh-CN" dirty="0" smtClean="0"/>
              <a:t>1-210</a:t>
            </a:r>
            <a:endParaRPr lang="en-US" altLang="zh-CN" dirty="0"/>
          </a:p>
          <a:p>
            <a:r>
              <a:rPr lang="zh-CN" altLang="en-US" dirty="0"/>
              <a:t>存在问题</a:t>
            </a:r>
            <a:r>
              <a:rPr lang="zh-CN" altLang="en-US" dirty="0" smtClean="0"/>
              <a:t>：</a:t>
            </a:r>
            <a:r>
              <a:rPr lang="zh-CN" altLang="en-US" dirty="0"/>
              <a:t>违规电器</a:t>
            </a:r>
            <a:endParaRPr lang="en-US" altLang="zh-CN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61" y="930168"/>
            <a:ext cx="2884455" cy="3319399"/>
          </a:xfrm>
          <a:prstGeom prst="rect">
            <a:avLst/>
          </a:prstGeom>
        </p:spPr>
      </p:pic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925959"/>
              </p:ext>
            </p:extLst>
          </p:nvPr>
        </p:nvGraphicFramePr>
        <p:xfrm>
          <a:off x="1114300" y="5432425"/>
          <a:ext cx="3595667" cy="887616"/>
        </p:xfrm>
        <a:graphic>
          <a:graphicData uri="http://schemas.openxmlformats.org/drawingml/2006/table">
            <a:tbl>
              <a:tblPr/>
              <a:tblGrid>
                <a:gridCol w="1317497">
                  <a:extLst>
                    <a:ext uri="{9D8B030D-6E8A-4147-A177-3AD203B41FA5}">
                      <a16:colId xmlns:a16="http://schemas.microsoft.com/office/drawing/2014/main" val="2721835571"/>
                    </a:ext>
                  </a:extLst>
                </a:gridCol>
                <a:gridCol w="1015570">
                  <a:extLst>
                    <a:ext uri="{9D8B030D-6E8A-4147-A177-3AD203B41FA5}">
                      <a16:colId xmlns:a16="http://schemas.microsoft.com/office/drawing/2014/main" val="300440159"/>
                    </a:ext>
                  </a:extLst>
                </a:gridCol>
                <a:gridCol w="1262600">
                  <a:extLst>
                    <a:ext uri="{9D8B030D-6E8A-4147-A177-3AD203B41FA5}">
                      <a16:colId xmlns:a16="http://schemas.microsoft.com/office/drawing/2014/main" val="3419428985"/>
                    </a:ext>
                  </a:extLst>
                </a:gridCol>
              </a:tblGrid>
              <a:tr h="28983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177781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蔺靖淇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张凯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93709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蒋海壮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康万利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92931"/>
                  </a:ext>
                </a:extLst>
              </a:tr>
            </a:tbl>
          </a:graphicData>
        </a:graphic>
      </p:graphicFrame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335" y="806382"/>
            <a:ext cx="3184506" cy="3655065"/>
          </a:xfrm>
          <a:prstGeom prst="rect">
            <a:avLst/>
          </a:prstGeom>
        </p:spPr>
      </p:pic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150125"/>
              </p:ext>
            </p:extLst>
          </p:nvPr>
        </p:nvGraphicFramePr>
        <p:xfrm>
          <a:off x="6813060" y="5432425"/>
          <a:ext cx="3595667" cy="887616"/>
        </p:xfrm>
        <a:graphic>
          <a:graphicData uri="http://schemas.openxmlformats.org/drawingml/2006/table">
            <a:tbl>
              <a:tblPr/>
              <a:tblGrid>
                <a:gridCol w="1317497">
                  <a:extLst>
                    <a:ext uri="{9D8B030D-6E8A-4147-A177-3AD203B41FA5}">
                      <a16:colId xmlns:a16="http://schemas.microsoft.com/office/drawing/2014/main" val="2721835571"/>
                    </a:ext>
                  </a:extLst>
                </a:gridCol>
                <a:gridCol w="1015570">
                  <a:extLst>
                    <a:ext uri="{9D8B030D-6E8A-4147-A177-3AD203B41FA5}">
                      <a16:colId xmlns:a16="http://schemas.microsoft.com/office/drawing/2014/main" val="300440159"/>
                    </a:ext>
                  </a:extLst>
                </a:gridCol>
                <a:gridCol w="1262600">
                  <a:extLst>
                    <a:ext uri="{9D8B030D-6E8A-4147-A177-3AD203B41FA5}">
                      <a16:colId xmlns:a16="http://schemas.microsoft.com/office/drawing/2014/main" val="3419428985"/>
                    </a:ext>
                  </a:extLst>
                </a:gridCol>
              </a:tblGrid>
              <a:tr h="28983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177781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尹法领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高永海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93709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陈刚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钟杰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92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8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8044179" y="4290680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1-360</a:t>
            </a:r>
            <a:endParaRPr lang="en-US" altLang="zh-CN" dirty="0"/>
          </a:p>
          <a:p>
            <a:r>
              <a:rPr lang="zh-CN" altLang="en-US" dirty="0"/>
              <a:t>存在问题</a:t>
            </a:r>
            <a:r>
              <a:rPr lang="zh-CN" altLang="en-US" dirty="0" smtClean="0"/>
              <a:t>：</a:t>
            </a:r>
            <a:r>
              <a:rPr lang="zh-CN" altLang="en-US" dirty="0" smtClean="0"/>
              <a:t>卫生未打扫</a:t>
            </a: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316564B-9E28-B962-6F96-131C8EBD2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2" y="932211"/>
            <a:ext cx="2330940" cy="33519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727B02-67B4-134C-178F-6A8D22FFD77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20" y="2063633"/>
            <a:ext cx="2580618" cy="2073165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934366"/>
              </p:ext>
            </p:extLst>
          </p:nvPr>
        </p:nvGraphicFramePr>
        <p:xfrm>
          <a:off x="1133238" y="5432425"/>
          <a:ext cx="3595667" cy="887616"/>
        </p:xfrm>
        <a:graphic>
          <a:graphicData uri="http://schemas.openxmlformats.org/drawingml/2006/table">
            <a:tbl>
              <a:tblPr/>
              <a:tblGrid>
                <a:gridCol w="1317497">
                  <a:extLst>
                    <a:ext uri="{9D8B030D-6E8A-4147-A177-3AD203B41FA5}">
                      <a16:colId xmlns:a16="http://schemas.microsoft.com/office/drawing/2014/main" val="2721835571"/>
                    </a:ext>
                  </a:extLst>
                </a:gridCol>
                <a:gridCol w="1015570">
                  <a:extLst>
                    <a:ext uri="{9D8B030D-6E8A-4147-A177-3AD203B41FA5}">
                      <a16:colId xmlns:a16="http://schemas.microsoft.com/office/drawing/2014/main" val="300440159"/>
                    </a:ext>
                  </a:extLst>
                </a:gridCol>
                <a:gridCol w="1262600">
                  <a:extLst>
                    <a:ext uri="{9D8B030D-6E8A-4147-A177-3AD203B41FA5}">
                      <a16:colId xmlns:a16="http://schemas.microsoft.com/office/drawing/2014/main" val="3419428985"/>
                    </a:ext>
                  </a:extLst>
                </a:gridCol>
              </a:tblGrid>
              <a:tr h="28983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177781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胡卓凡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李淑霞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93709"/>
                  </a:ext>
                </a:extLst>
              </a:tr>
              <a:tr h="2988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刘城彤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白英睿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92931"/>
                  </a:ext>
                </a:extLst>
              </a:tr>
            </a:tbl>
          </a:graphicData>
        </a:graphic>
      </p:graphicFrame>
      <p:pic>
        <p:nvPicPr>
          <p:cNvPr id="13" name="图片 12" descr="IMG_20230407_103543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375" y="932211"/>
            <a:ext cx="2555873" cy="3147448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705255" y="461384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3</a:t>
            </a:r>
            <a:r>
              <a:rPr lang="en-US" altLang="zh-CN" dirty="0" smtClean="0"/>
              <a:t>-467</a:t>
            </a:r>
            <a:endParaRPr lang="en-US" altLang="zh-CN" dirty="0"/>
          </a:p>
          <a:p>
            <a:r>
              <a:rPr lang="zh-CN" altLang="en-US" dirty="0"/>
              <a:t>存在问题</a:t>
            </a:r>
            <a:r>
              <a:rPr lang="zh-CN" altLang="en-US" dirty="0" smtClean="0"/>
              <a:t>：</a:t>
            </a:r>
            <a:r>
              <a:rPr lang="zh-CN" altLang="en-US" dirty="0"/>
              <a:t>地面脏</a:t>
            </a:r>
            <a:endParaRPr lang="en-US" altLang="zh-CN" dirty="0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939417"/>
              </p:ext>
            </p:extLst>
          </p:nvPr>
        </p:nvGraphicFramePr>
        <p:xfrm>
          <a:off x="7435983" y="5141418"/>
          <a:ext cx="3410003" cy="1469630"/>
        </p:xfrm>
        <a:graphic>
          <a:graphicData uri="http://schemas.openxmlformats.org/drawingml/2006/table">
            <a:tbl>
              <a:tblPr/>
              <a:tblGrid>
                <a:gridCol w="1329323">
                  <a:extLst>
                    <a:ext uri="{9D8B030D-6E8A-4147-A177-3AD203B41FA5}">
                      <a16:colId xmlns:a16="http://schemas.microsoft.com/office/drawing/2014/main" val="643057942"/>
                    </a:ext>
                  </a:extLst>
                </a:gridCol>
                <a:gridCol w="838052">
                  <a:extLst>
                    <a:ext uri="{9D8B030D-6E8A-4147-A177-3AD203B41FA5}">
                      <a16:colId xmlns:a16="http://schemas.microsoft.com/office/drawing/2014/main" val="3920576635"/>
                    </a:ext>
                  </a:extLst>
                </a:gridCol>
                <a:gridCol w="1242628">
                  <a:extLst>
                    <a:ext uri="{9D8B030D-6E8A-4147-A177-3AD203B41FA5}">
                      <a16:colId xmlns:a16="http://schemas.microsoft.com/office/drawing/2014/main" val="345812097"/>
                    </a:ext>
                  </a:extLst>
                </a:gridCol>
              </a:tblGrid>
              <a:tr h="2939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9807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张一鸣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赵明伟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26539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敬鹏程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陈立涛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9686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谷建伟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8661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刘文强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刘均荣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6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60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pic>
        <p:nvPicPr>
          <p:cNvPr id="9" name="图片 8" descr="IMG_20230407_103218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65" y="885826"/>
            <a:ext cx="2367690" cy="3157537"/>
          </a:xfrm>
          <a:prstGeom prst="rect">
            <a:avLst/>
          </a:prstGeom>
        </p:spPr>
      </p:pic>
      <p:pic>
        <p:nvPicPr>
          <p:cNvPr id="10" name="图片 9" descr="IMG_20230407_103207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973" y="885826"/>
            <a:ext cx="2368153" cy="3157537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443037" y="432162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 smtClean="0"/>
              <a:t>1-363</a:t>
            </a:r>
            <a:endParaRPr lang="en-US" altLang="zh-CN" dirty="0"/>
          </a:p>
          <a:p>
            <a:r>
              <a:rPr lang="zh-CN" altLang="en-US" dirty="0"/>
              <a:t>存在问题</a:t>
            </a:r>
            <a:r>
              <a:rPr lang="zh-CN" altLang="en-US" dirty="0" smtClean="0"/>
              <a:t>：</a:t>
            </a:r>
            <a:r>
              <a:rPr lang="zh-CN" altLang="en-US" dirty="0" smtClean="0"/>
              <a:t>地面脏乱差</a:t>
            </a:r>
            <a:endParaRPr lang="en-US" altLang="zh-CN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371750"/>
              </p:ext>
            </p:extLst>
          </p:nvPr>
        </p:nvGraphicFramePr>
        <p:xfrm>
          <a:off x="1235208" y="5143491"/>
          <a:ext cx="3410003" cy="1419544"/>
        </p:xfrm>
        <a:graphic>
          <a:graphicData uri="http://schemas.openxmlformats.org/drawingml/2006/table">
            <a:tbl>
              <a:tblPr/>
              <a:tblGrid>
                <a:gridCol w="1329323">
                  <a:extLst>
                    <a:ext uri="{9D8B030D-6E8A-4147-A177-3AD203B41FA5}">
                      <a16:colId xmlns:a16="http://schemas.microsoft.com/office/drawing/2014/main" val="643057942"/>
                    </a:ext>
                  </a:extLst>
                </a:gridCol>
                <a:gridCol w="838052">
                  <a:extLst>
                    <a:ext uri="{9D8B030D-6E8A-4147-A177-3AD203B41FA5}">
                      <a16:colId xmlns:a16="http://schemas.microsoft.com/office/drawing/2014/main" val="3920576635"/>
                    </a:ext>
                  </a:extLst>
                </a:gridCol>
                <a:gridCol w="1242628">
                  <a:extLst>
                    <a:ext uri="{9D8B030D-6E8A-4147-A177-3AD203B41FA5}">
                      <a16:colId xmlns:a16="http://schemas.microsoft.com/office/drawing/2014/main" val="345812097"/>
                    </a:ext>
                  </a:extLst>
                </a:gridCol>
              </a:tblGrid>
              <a:tr h="2858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9807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邓雨轩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苏玉亮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26539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王嘉林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9686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卢泗宇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戴彩丽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8661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王磊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张贵才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65512"/>
                  </a:ext>
                </a:extLst>
              </a:tr>
            </a:tbl>
          </a:graphicData>
        </a:graphic>
      </p:graphicFrame>
      <p:pic>
        <p:nvPicPr>
          <p:cNvPr id="14" name="图片 13" descr="IMG_20230407_103755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7565" y="885827"/>
            <a:ext cx="2500948" cy="3334886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8044179" y="4497160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 smtClean="0"/>
              <a:t>1-358</a:t>
            </a:r>
            <a:endParaRPr lang="en-US" altLang="zh-CN" dirty="0"/>
          </a:p>
          <a:p>
            <a:r>
              <a:rPr lang="zh-CN" altLang="en-US" dirty="0"/>
              <a:t>存在问题</a:t>
            </a:r>
            <a:r>
              <a:rPr lang="zh-CN" altLang="en-US" dirty="0" smtClean="0"/>
              <a:t>：</a:t>
            </a:r>
            <a:r>
              <a:rPr lang="zh-CN" altLang="en-US" dirty="0" smtClean="0"/>
              <a:t>地面脏乱差</a:t>
            </a:r>
            <a:endParaRPr lang="en-US" altLang="zh-CN" dirty="0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435658"/>
              </p:ext>
            </p:extLst>
          </p:nvPr>
        </p:nvGraphicFramePr>
        <p:xfrm>
          <a:off x="7548510" y="5143491"/>
          <a:ext cx="3410003" cy="1419544"/>
        </p:xfrm>
        <a:graphic>
          <a:graphicData uri="http://schemas.openxmlformats.org/drawingml/2006/table">
            <a:tbl>
              <a:tblPr/>
              <a:tblGrid>
                <a:gridCol w="1329323">
                  <a:extLst>
                    <a:ext uri="{9D8B030D-6E8A-4147-A177-3AD203B41FA5}">
                      <a16:colId xmlns:a16="http://schemas.microsoft.com/office/drawing/2014/main" val="643057942"/>
                    </a:ext>
                  </a:extLst>
                </a:gridCol>
                <a:gridCol w="838052">
                  <a:extLst>
                    <a:ext uri="{9D8B030D-6E8A-4147-A177-3AD203B41FA5}">
                      <a16:colId xmlns:a16="http://schemas.microsoft.com/office/drawing/2014/main" val="3920576635"/>
                    </a:ext>
                  </a:extLst>
                </a:gridCol>
                <a:gridCol w="1242628">
                  <a:extLst>
                    <a:ext uri="{9D8B030D-6E8A-4147-A177-3AD203B41FA5}">
                      <a16:colId xmlns:a16="http://schemas.microsoft.com/office/drawing/2014/main" val="345812097"/>
                    </a:ext>
                  </a:extLst>
                </a:gridCol>
              </a:tblGrid>
              <a:tr h="5715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9807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王浩宇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董长银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26539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张磊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高永海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9686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刘志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徐建春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8661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李泽钦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王志远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6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5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57392" y="4762159"/>
            <a:ext cx="165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培训楼</a:t>
            </a:r>
            <a:r>
              <a:rPr lang="en-US" altLang="zh-CN" dirty="0" smtClean="0"/>
              <a:t>-1326</a:t>
            </a:r>
            <a:endParaRPr lang="en-US" altLang="zh-CN" dirty="0"/>
          </a:p>
        </p:txBody>
      </p:sp>
      <p:graphicFrame>
        <p:nvGraphicFramePr>
          <p:cNvPr id="3" name="表格 -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2771519"/>
              </p:ext>
            </p:extLst>
          </p:nvPr>
        </p:nvGraphicFramePr>
        <p:xfrm>
          <a:off x="992227" y="5216524"/>
          <a:ext cx="3136265" cy="80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彭玉丹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孙宝江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王彦集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李航宇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内容占位符 3">
            <a:extLst>
              <a:ext uri="{FF2B5EF4-FFF2-40B4-BE49-F238E27FC236}">
                <a16:creationId xmlns:a16="http://schemas.microsoft.com/office/drawing/2014/main" id="{BDB22318-DAEB-22DB-37B1-19E12AB70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97" y="1405873"/>
            <a:ext cx="4219228" cy="3160711"/>
          </a:xfrm>
          <a:prstGeom prst="rect">
            <a:avLst/>
          </a:prstGeom>
        </p:spPr>
      </p:pic>
      <p:pic>
        <p:nvPicPr>
          <p:cNvPr id="9" name="图片 8" descr="IMG_20230407_102150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157" y="1189498"/>
            <a:ext cx="2469589" cy="3293050"/>
          </a:xfrm>
          <a:prstGeom prst="rect">
            <a:avLst/>
          </a:prstGeom>
        </p:spPr>
      </p:pic>
      <p:pic>
        <p:nvPicPr>
          <p:cNvPr id="13" name="图片 12" descr="IMG_20230407_102113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0826" y="2260866"/>
            <a:ext cx="2962391" cy="2221682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3665"/>
              </p:ext>
            </p:extLst>
          </p:nvPr>
        </p:nvGraphicFramePr>
        <p:xfrm>
          <a:off x="7325824" y="5050459"/>
          <a:ext cx="3410003" cy="1671004"/>
        </p:xfrm>
        <a:graphic>
          <a:graphicData uri="http://schemas.openxmlformats.org/drawingml/2006/table">
            <a:tbl>
              <a:tblPr/>
              <a:tblGrid>
                <a:gridCol w="1329323">
                  <a:extLst>
                    <a:ext uri="{9D8B030D-6E8A-4147-A177-3AD203B41FA5}">
                      <a16:colId xmlns:a16="http://schemas.microsoft.com/office/drawing/2014/main" val="643057942"/>
                    </a:ext>
                  </a:extLst>
                </a:gridCol>
                <a:gridCol w="838052">
                  <a:extLst>
                    <a:ext uri="{9D8B030D-6E8A-4147-A177-3AD203B41FA5}">
                      <a16:colId xmlns:a16="http://schemas.microsoft.com/office/drawing/2014/main" val="3920576635"/>
                    </a:ext>
                  </a:extLst>
                </a:gridCol>
                <a:gridCol w="1242628">
                  <a:extLst>
                    <a:ext uri="{9D8B030D-6E8A-4147-A177-3AD203B41FA5}">
                      <a16:colId xmlns:a16="http://schemas.microsoft.com/office/drawing/2014/main" val="345812097"/>
                    </a:ext>
                  </a:extLst>
                </a:gridCol>
              </a:tblGrid>
              <a:tr h="2939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9807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张洪枫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杨永飞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26539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王文东、袁彬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企导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9686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田建泉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袁彬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8661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李浩宇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王文东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65512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443186" y="4622909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1</a:t>
            </a:r>
            <a:r>
              <a:rPr lang="en-US" altLang="zh-CN" dirty="0" smtClean="0"/>
              <a:t>-456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08915" y="4792318"/>
            <a:ext cx="11388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 smtClean="0"/>
              <a:t>3-810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394891" y="4792318"/>
            <a:ext cx="1544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 smtClean="0"/>
              <a:t>3-820</a:t>
            </a: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0C39C5-005E-4764-8347-E265E144C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6" y="1489643"/>
            <a:ext cx="3848100" cy="28860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339289"/>
              </p:ext>
            </p:extLst>
          </p:nvPr>
        </p:nvGraphicFramePr>
        <p:xfrm>
          <a:off x="1334187" y="5134639"/>
          <a:ext cx="3191364" cy="1417755"/>
        </p:xfrm>
        <a:graphic>
          <a:graphicData uri="http://schemas.openxmlformats.org/drawingml/2006/table">
            <a:tbl>
              <a:tblPr/>
              <a:tblGrid>
                <a:gridCol w="1047336">
                  <a:extLst>
                    <a:ext uri="{9D8B030D-6E8A-4147-A177-3AD203B41FA5}">
                      <a16:colId xmlns:a16="http://schemas.microsoft.com/office/drawing/2014/main" val="2720966719"/>
                    </a:ext>
                  </a:extLst>
                </a:gridCol>
                <a:gridCol w="807321">
                  <a:extLst>
                    <a:ext uri="{9D8B030D-6E8A-4147-A177-3AD203B41FA5}">
                      <a16:colId xmlns:a16="http://schemas.microsoft.com/office/drawing/2014/main" val="1142542287"/>
                    </a:ext>
                  </a:extLst>
                </a:gridCol>
                <a:gridCol w="1336707">
                  <a:extLst>
                    <a:ext uri="{9D8B030D-6E8A-4147-A177-3AD203B41FA5}">
                      <a16:colId xmlns:a16="http://schemas.microsoft.com/office/drawing/2014/main" val="3057829214"/>
                    </a:ext>
                  </a:extLst>
                </a:gridCol>
              </a:tblGrid>
              <a:tr h="28355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742334"/>
                  </a:ext>
                </a:extLst>
              </a:tr>
              <a:tr h="2835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祁亚强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高永海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983113"/>
                  </a:ext>
                </a:extLst>
              </a:tr>
              <a:tr h="2835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袁红星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高永海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009614"/>
                  </a:ext>
                </a:extLst>
              </a:tr>
              <a:tr h="2835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苏鑫垚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高永海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538805"/>
                  </a:ext>
                </a:extLst>
              </a:tr>
              <a:tr h="2835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李少强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高永海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988560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D90D7FED-9D5F-4F49-A10E-11569539C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17" y="1489642"/>
            <a:ext cx="3848101" cy="2886076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246796"/>
              </p:ext>
            </p:extLst>
          </p:nvPr>
        </p:nvGraphicFramePr>
        <p:xfrm>
          <a:off x="6900054" y="5198601"/>
          <a:ext cx="3191364" cy="1417755"/>
        </p:xfrm>
        <a:graphic>
          <a:graphicData uri="http://schemas.openxmlformats.org/drawingml/2006/table">
            <a:tbl>
              <a:tblPr/>
              <a:tblGrid>
                <a:gridCol w="1047336">
                  <a:extLst>
                    <a:ext uri="{9D8B030D-6E8A-4147-A177-3AD203B41FA5}">
                      <a16:colId xmlns:a16="http://schemas.microsoft.com/office/drawing/2014/main" val="2720966719"/>
                    </a:ext>
                  </a:extLst>
                </a:gridCol>
                <a:gridCol w="807321">
                  <a:extLst>
                    <a:ext uri="{9D8B030D-6E8A-4147-A177-3AD203B41FA5}">
                      <a16:colId xmlns:a16="http://schemas.microsoft.com/office/drawing/2014/main" val="1142542287"/>
                    </a:ext>
                  </a:extLst>
                </a:gridCol>
                <a:gridCol w="1336707">
                  <a:extLst>
                    <a:ext uri="{9D8B030D-6E8A-4147-A177-3AD203B41FA5}">
                      <a16:colId xmlns:a16="http://schemas.microsoft.com/office/drawing/2014/main" val="3057829214"/>
                    </a:ext>
                  </a:extLst>
                </a:gridCol>
              </a:tblGrid>
              <a:tr h="28355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742334"/>
                  </a:ext>
                </a:extLst>
              </a:tr>
              <a:tr h="2835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黄维安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983113"/>
                  </a:ext>
                </a:extLst>
              </a:tr>
              <a:tr h="2835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刘东江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冯国强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009614"/>
                  </a:ext>
                </a:extLst>
              </a:tr>
              <a:tr h="2835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刘崧达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范海明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538805"/>
                  </a:ext>
                </a:extLst>
              </a:tr>
              <a:tr h="2835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郭岳松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黄维安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98856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73103" y="4601999"/>
            <a:ext cx="1607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2-123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8496932" y="4537119"/>
            <a:ext cx="1607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2-130</a:t>
            </a:r>
            <a:endParaRPr lang="en-US" altLang="zh-CN" dirty="0"/>
          </a:p>
        </p:txBody>
      </p:sp>
      <p:graphicFrame>
        <p:nvGraphicFramePr>
          <p:cNvPr id="11" name="表格 13">
            <a:extLst>
              <a:ext uri="{FF2B5EF4-FFF2-40B4-BE49-F238E27FC236}">
                <a16:creationId xmlns:a16="http://schemas.microsoft.com/office/drawing/2014/main" id="{232F465D-8832-E455-8DAA-F77729121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13005"/>
              </p:ext>
            </p:extLst>
          </p:nvPr>
        </p:nvGraphicFramePr>
        <p:xfrm>
          <a:off x="734125" y="4965591"/>
          <a:ext cx="368514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380">
                  <a:extLst>
                    <a:ext uri="{9D8B030D-6E8A-4147-A177-3AD203B41FA5}">
                      <a16:colId xmlns:a16="http://schemas.microsoft.com/office/drawing/2014/main" val="1283120354"/>
                    </a:ext>
                  </a:extLst>
                </a:gridCol>
                <a:gridCol w="1228380">
                  <a:extLst>
                    <a:ext uri="{9D8B030D-6E8A-4147-A177-3AD203B41FA5}">
                      <a16:colId xmlns:a16="http://schemas.microsoft.com/office/drawing/2014/main" val="695764079"/>
                    </a:ext>
                  </a:extLst>
                </a:gridCol>
                <a:gridCol w="1228380">
                  <a:extLst>
                    <a:ext uri="{9D8B030D-6E8A-4147-A177-3AD203B41FA5}">
                      <a16:colId xmlns:a16="http://schemas.microsoft.com/office/drawing/2014/main" val="2301045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姓名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性别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导师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04341"/>
                  </a:ext>
                </a:extLst>
              </a:tr>
              <a:tr h="1798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李玉佳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张凯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51320"/>
                  </a:ext>
                </a:extLst>
              </a:tr>
              <a:tr h="1798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董田田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钟俊杰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525391"/>
                  </a:ext>
                </a:extLst>
              </a:tr>
              <a:tr h="1798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任慈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王文东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753442"/>
                  </a:ext>
                </a:extLst>
              </a:tr>
              <a:tr h="1798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薛嘉琦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娄敏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885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743F849B-12E5-2448-05A2-0C5E525BF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379" y="1110598"/>
            <a:ext cx="2380317" cy="31725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B5556E-EFAD-6263-0FA9-8E5BE3F4B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813" y="1110598"/>
            <a:ext cx="2466661" cy="3288882"/>
          </a:xfrm>
          <a:prstGeom prst="rect">
            <a:avLst/>
          </a:prstGeom>
        </p:spPr>
      </p:pic>
      <p:graphicFrame>
        <p:nvGraphicFramePr>
          <p:cNvPr id="15" name="表格 13">
            <a:extLst>
              <a:ext uri="{FF2B5EF4-FFF2-40B4-BE49-F238E27FC236}">
                <a16:creationId xmlns:a16="http://schemas.microsoft.com/office/drawing/2014/main" id="{232F465D-8832-E455-8DAA-F77729121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19295"/>
              </p:ext>
            </p:extLst>
          </p:nvPr>
        </p:nvGraphicFramePr>
        <p:xfrm>
          <a:off x="7451419" y="4924045"/>
          <a:ext cx="34180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334">
                  <a:extLst>
                    <a:ext uri="{9D8B030D-6E8A-4147-A177-3AD203B41FA5}">
                      <a16:colId xmlns:a16="http://schemas.microsoft.com/office/drawing/2014/main" val="1283120354"/>
                    </a:ext>
                  </a:extLst>
                </a:gridCol>
                <a:gridCol w="1139334">
                  <a:extLst>
                    <a:ext uri="{9D8B030D-6E8A-4147-A177-3AD203B41FA5}">
                      <a16:colId xmlns:a16="http://schemas.microsoft.com/office/drawing/2014/main" val="695764079"/>
                    </a:ext>
                  </a:extLst>
                </a:gridCol>
                <a:gridCol w="1139334">
                  <a:extLst>
                    <a:ext uri="{9D8B030D-6E8A-4147-A177-3AD203B41FA5}">
                      <a16:colId xmlns:a16="http://schemas.microsoft.com/office/drawing/2014/main" val="2301045714"/>
                    </a:ext>
                  </a:extLst>
                </a:gridCol>
              </a:tblGrid>
              <a:tr h="30062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04341"/>
                  </a:ext>
                </a:extLst>
              </a:tr>
              <a:tr h="30480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黄琛梅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李明忠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651320"/>
                  </a:ext>
                </a:extLst>
              </a:tr>
              <a:tr h="30480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郝芳彗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杜殿发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525391"/>
                  </a:ext>
                </a:extLst>
              </a:tr>
              <a:tr h="30480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陈白言曰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张先敏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753442"/>
                  </a:ext>
                </a:extLst>
              </a:tr>
              <a:tr h="30480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白英睿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885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743F849B-12E5-2448-05A2-0C5E525BF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86" y="925605"/>
            <a:ext cx="2657914" cy="354250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0B5556E-EFAD-6263-0FA9-8E5BE3F4B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525" y="925604"/>
            <a:ext cx="2466662" cy="347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2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17300" y="4898631"/>
            <a:ext cx="166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3-421</a:t>
            </a: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8520899" y="4774168"/>
            <a:ext cx="155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 smtClean="0"/>
              <a:t>3-423</a:t>
            </a:r>
            <a:endParaRPr lang="en-US" altLang="zh-CN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655457"/>
              </p:ext>
            </p:extLst>
          </p:nvPr>
        </p:nvGraphicFramePr>
        <p:xfrm>
          <a:off x="7581006" y="5143500"/>
          <a:ext cx="2946633" cy="1524000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杨金朝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冯其红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滕飞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赵欣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丁步杰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吴飞鹏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宋阳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姜瑞忠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CCF7C066-B5EB-6D45-D7FA-F1E8B35A6B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15" y="932690"/>
            <a:ext cx="2881109" cy="3841478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472078"/>
              </p:ext>
            </p:extLst>
          </p:nvPr>
        </p:nvGraphicFramePr>
        <p:xfrm>
          <a:off x="907000" y="5267963"/>
          <a:ext cx="2946633" cy="1524000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张家荣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武晓通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周洪涛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刘越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刘德新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高佳帅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孙仁远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F5174771-B3E1-ADE4-AEEB-4BB94CB99DF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91" y="607563"/>
            <a:ext cx="3239915" cy="416660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63906" y="4392426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2-416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8234051" y="4584275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2-403</a:t>
            </a:r>
            <a:endParaRPr lang="en-US" altLang="zh-CN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53822"/>
              </p:ext>
            </p:extLst>
          </p:nvPr>
        </p:nvGraphicFramePr>
        <p:xfrm>
          <a:off x="7499263" y="4972426"/>
          <a:ext cx="2946633" cy="1568282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4908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石梦翮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王文东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周晓梅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李蕾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姚军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平晶晶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张磊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99AB1CAB-B45D-41D7-B186-4CF939C91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2" y="1336547"/>
            <a:ext cx="2709102" cy="28473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D5D03A-3B08-477D-B780-23DEA83D5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189" y="1284781"/>
            <a:ext cx="2258678" cy="2852504"/>
          </a:xfrm>
          <a:prstGeom prst="rect">
            <a:avLst/>
          </a:prstGeom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989614"/>
              </p:ext>
            </p:extLst>
          </p:nvPr>
        </p:nvGraphicFramePr>
        <p:xfrm>
          <a:off x="1413839" y="5016899"/>
          <a:ext cx="2946633" cy="1568282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4908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谢丽洁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冯国强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冯世博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李松岩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朱佳佳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刘静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王婧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王业飞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CC4A6BF7-207E-4F0D-9BA6-AB740D7F52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27" y="972101"/>
            <a:ext cx="3854614" cy="35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30806" y="4389711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1-517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8234051" y="4584275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3-574</a:t>
            </a:r>
            <a:endParaRPr lang="en-US" altLang="zh-CN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020156"/>
              </p:ext>
            </p:extLst>
          </p:nvPr>
        </p:nvGraphicFramePr>
        <p:xfrm>
          <a:off x="7499263" y="4972426"/>
          <a:ext cx="2946633" cy="1524000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杨江山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杨永飞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徐泉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杨永飞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马文杰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杨永飞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陈士通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杨永飞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987B31F7-41FE-4AAA-93BC-A940525CE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4" y="1604689"/>
            <a:ext cx="2998145" cy="22486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09017B-DCC9-40D6-B617-85F7AC9EB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26" y="1621206"/>
            <a:ext cx="2976123" cy="2232092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68153"/>
              </p:ext>
            </p:extLst>
          </p:nvPr>
        </p:nvGraphicFramePr>
        <p:xfrm>
          <a:off x="1576407" y="4866269"/>
          <a:ext cx="3224194" cy="1186307"/>
        </p:xfrm>
        <a:graphic>
          <a:graphicData uri="http://schemas.openxmlformats.org/drawingml/2006/table">
            <a:tbl>
              <a:tblPr/>
              <a:tblGrid>
                <a:gridCol w="1181384">
                  <a:extLst>
                    <a:ext uri="{9D8B030D-6E8A-4147-A177-3AD203B41FA5}">
                      <a16:colId xmlns:a16="http://schemas.microsoft.com/office/drawing/2014/main" val="1771252763"/>
                    </a:ext>
                  </a:extLst>
                </a:gridCol>
                <a:gridCol w="910650">
                  <a:extLst>
                    <a:ext uri="{9D8B030D-6E8A-4147-A177-3AD203B41FA5}">
                      <a16:colId xmlns:a16="http://schemas.microsoft.com/office/drawing/2014/main" val="3969631663"/>
                    </a:ext>
                  </a:extLst>
                </a:gridCol>
                <a:gridCol w="1132160">
                  <a:extLst>
                    <a:ext uri="{9D8B030D-6E8A-4147-A177-3AD203B41FA5}">
                      <a16:colId xmlns:a16="http://schemas.microsoft.com/office/drawing/2014/main" val="3668506392"/>
                    </a:ext>
                  </a:extLst>
                </a:gridCol>
              </a:tblGrid>
              <a:tr h="34048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71706"/>
                  </a:ext>
                </a:extLst>
              </a:tr>
              <a:tr h="27964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储鹏举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葛际江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945766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周恒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黄朝琴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398811"/>
                  </a:ext>
                </a:extLst>
              </a:tr>
              <a:tr h="22212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张俊艺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康万利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915140"/>
                  </a:ext>
                </a:extLst>
              </a:tr>
            </a:tbl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8E672EC9-2708-17CD-C1D9-42CAC536F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83" y="1106125"/>
            <a:ext cx="2434301" cy="32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80317" y="4803568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本</a:t>
            </a:r>
            <a:r>
              <a:rPr lang="en-US" altLang="zh-CN" dirty="0" smtClean="0"/>
              <a:t>1-316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8234051" y="4584275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本</a:t>
            </a:r>
            <a:r>
              <a:rPr lang="en-US" altLang="zh-CN" dirty="0" smtClean="0"/>
              <a:t>1-304</a:t>
            </a:r>
            <a:endParaRPr lang="en-US" altLang="zh-CN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155201"/>
              </p:ext>
            </p:extLst>
          </p:nvPr>
        </p:nvGraphicFramePr>
        <p:xfrm>
          <a:off x="1381535" y="5172900"/>
          <a:ext cx="3224194" cy="871591"/>
        </p:xfrm>
        <a:graphic>
          <a:graphicData uri="http://schemas.openxmlformats.org/drawingml/2006/table">
            <a:tbl>
              <a:tblPr/>
              <a:tblGrid>
                <a:gridCol w="1181384">
                  <a:extLst>
                    <a:ext uri="{9D8B030D-6E8A-4147-A177-3AD203B41FA5}">
                      <a16:colId xmlns:a16="http://schemas.microsoft.com/office/drawing/2014/main" val="1771252763"/>
                    </a:ext>
                  </a:extLst>
                </a:gridCol>
                <a:gridCol w="910650">
                  <a:extLst>
                    <a:ext uri="{9D8B030D-6E8A-4147-A177-3AD203B41FA5}">
                      <a16:colId xmlns:a16="http://schemas.microsoft.com/office/drawing/2014/main" val="3969631663"/>
                    </a:ext>
                  </a:extLst>
                </a:gridCol>
                <a:gridCol w="1132160">
                  <a:extLst>
                    <a:ext uri="{9D8B030D-6E8A-4147-A177-3AD203B41FA5}">
                      <a16:colId xmlns:a16="http://schemas.microsoft.com/office/drawing/2014/main" val="3668506392"/>
                    </a:ext>
                  </a:extLst>
                </a:gridCol>
              </a:tblGrid>
              <a:tr h="34048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71706"/>
                  </a:ext>
                </a:extLst>
              </a:tr>
              <a:tr h="27964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李博良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李宾飞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945766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王曾定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钟俊杰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398811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849826"/>
              </p:ext>
            </p:extLst>
          </p:nvPr>
        </p:nvGraphicFramePr>
        <p:xfrm>
          <a:off x="7499263" y="4972426"/>
          <a:ext cx="2946633" cy="914400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牟庭波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邱正松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戴立瑶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孙金声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68" y="936316"/>
            <a:ext cx="2875672" cy="35384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71" y="880866"/>
            <a:ext cx="3128425" cy="35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217267" y="4671501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2-206</a:t>
            </a: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AE8ED7-A527-4AAF-AC6C-5646054FA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90" y="898621"/>
            <a:ext cx="2615351" cy="348713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217966"/>
              </p:ext>
            </p:extLst>
          </p:nvPr>
        </p:nvGraphicFramePr>
        <p:xfrm>
          <a:off x="1503453" y="5182402"/>
          <a:ext cx="3224194" cy="1123051"/>
        </p:xfrm>
        <a:graphic>
          <a:graphicData uri="http://schemas.openxmlformats.org/drawingml/2006/table">
            <a:tbl>
              <a:tblPr/>
              <a:tblGrid>
                <a:gridCol w="1181384">
                  <a:extLst>
                    <a:ext uri="{9D8B030D-6E8A-4147-A177-3AD203B41FA5}">
                      <a16:colId xmlns:a16="http://schemas.microsoft.com/office/drawing/2014/main" val="1771252763"/>
                    </a:ext>
                  </a:extLst>
                </a:gridCol>
                <a:gridCol w="910650">
                  <a:extLst>
                    <a:ext uri="{9D8B030D-6E8A-4147-A177-3AD203B41FA5}">
                      <a16:colId xmlns:a16="http://schemas.microsoft.com/office/drawing/2014/main" val="3969631663"/>
                    </a:ext>
                  </a:extLst>
                </a:gridCol>
                <a:gridCol w="1132160">
                  <a:extLst>
                    <a:ext uri="{9D8B030D-6E8A-4147-A177-3AD203B41FA5}">
                      <a16:colId xmlns:a16="http://schemas.microsoft.com/office/drawing/2014/main" val="3668506392"/>
                    </a:ext>
                  </a:extLst>
                </a:gridCol>
              </a:tblGrid>
              <a:tr h="34048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71706"/>
                  </a:ext>
                </a:extLst>
              </a:tr>
              <a:tr h="27964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李莉媛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945766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娄敏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398811"/>
                  </a:ext>
                </a:extLst>
              </a:tr>
              <a:tr h="22212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於诗文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915140"/>
                  </a:ext>
                </a:extLst>
              </a:tr>
            </a:tbl>
          </a:graphicData>
        </a:graphic>
      </p:graphicFrame>
      <p:pic>
        <p:nvPicPr>
          <p:cNvPr id="7" name="图片 6" descr="IMG_20230407_101504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689" y="1128352"/>
            <a:ext cx="4114799" cy="30859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98966" y="4671501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研</a:t>
            </a:r>
            <a:r>
              <a:rPr lang="en-US" altLang="zh-CN" dirty="0" smtClean="0"/>
              <a:t>1</a:t>
            </a:r>
            <a:r>
              <a:rPr lang="en-US" altLang="zh-CN" dirty="0" smtClean="0"/>
              <a:t>-451</a:t>
            </a:r>
            <a:endParaRPr lang="en-US" altLang="zh-CN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768575"/>
              </p:ext>
            </p:extLst>
          </p:nvPr>
        </p:nvGraphicFramePr>
        <p:xfrm>
          <a:off x="6996086" y="5182402"/>
          <a:ext cx="3410003" cy="1469630"/>
        </p:xfrm>
        <a:graphic>
          <a:graphicData uri="http://schemas.openxmlformats.org/drawingml/2006/table">
            <a:tbl>
              <a:tblPr/>
              <a:tblGrid>
                <a:gridCol w="1329323">
                  <a:extLst>
                    <a:ext uri="{9D8B030D-6E8A-4147-A177-3AD203B41FA5}">
                      <a16:colId xmlns:a16="http://schemas.microsoft.com/office/drawing/2014/main" val="643057942"/>
                    </a:ext>
                  </a:extLst>
                </a:gridCol>
                <a:gridCol w="838052">
                  <a:extLst>
                    <a:ext uri="{9D8B030D-6E8A-4147-A177-3AD203B41FA5}">
                      <a16:colId xmlns:a16="http://schemas.microsoft.com/office/drawing/2014/main" val="3920576635"/>
                    </a:ext>
                  </a:extLst>
                </a:gridCol>
                <a:gridCol w="1242628">
                  <a:extLst>
                    <a:ext uri="{9D8B030D-6E8A-4147-A177-3AD203B41FA5}">
                      <a16:colId xmlns:a16="http://schemas.microsoft.com/office/drawing/2014/main" val="345812097"/>
                    </a:ext>
                  </a:extLst>
                </a:gridCol>
              </a:tblGrid>
              <a:tr h="2939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9807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莫健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邱正松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26539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李树森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钟汉毅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9686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王昱泽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倪红坚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8661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程思远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范海明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6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5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792376c-5f18-4de9-9e71-dc33e291c7a7}"/>
  <p:tag name="TABLE_ENDDRAG_ORIGIN_RECT" val="242*96"/>
  <p:tag name="TABLE_ENDDRAG_RECT" val="79*410*246*110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6437</TotalTime>
  <Words>831</Words>
  <Application>Microsoft Office PowerPoint</Application>
  <PresentationFormat>宽屏</PresentationFormat>
  <Paragraphs>471</Paragraphs>
  <Slides>16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华文仿宋</vt:lpstr>
      <vt:lpstr>宋体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666</cp:lastModifiedBy>
  <cp:revision>1763</cp:revision>
  <dcterms:created xsi:type="dcterms:W3CDTF">2022-11-12T13:19:21Z</dcterms:created>
  <dcterms:modified xsi:type="dcterms:W3CDTF">2023-04-14T10:56:31Z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  <property fmtid="{D5CDD505-2E9C-101B-9397-08002B2CF9AE}" pid="3" name="KSORubyTemplateID">
    <vt:lpwstr>8</vt:lpwstr>
  </property>
</Properties>
</file>